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314" r:id="rId3"/>
    <p:sldId id="315" r:id="rId4"/>
    <p:sldId id="306" r:id="rId5"/>
    <p:sldId id="307" r:id="rId6"/>
    <p:sldId id="308" r:id="rId7"/>
    <p:sldId id="309" r:id="rId8"/>
    <p:sldId id="257" r:id="rId9"/>
    <p:sldId id="310" r:id="rId10"/>
    <p:sldId id="312" r:id="rId11"/>
    <p:sldId id="313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316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689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Going from left to right, from inputs to the output, we make a prediction called ˆy (‘y hat’)</a:t>
            </a:r>
          </a:p>
        </p:txBody>
      </p:sp>
    </p:spTree>
    <p:extLst>
      <p:ext uri="{BB962C8B-B14F-4D97-AF65-F5344CB8AC3E}">
        <p14:creationId xmlns:p14="http://schemas.microsoft.com/office/powerpoint/2010/main" val="370937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Two neurons in the hidden layer, one in the output layer</a:t>
            </a:r>
          </a:p>
          <a:p>
            <a:pPr marL="305593" indent="-305593">
              <a:buSzPct val="145000"/>
              <a:buChar char="•"/>
            </a:pPr>
            <a:r>
              <a:t>For this example and the notebook exercises, we do not have a bias or activation function in the output neuron</a:t>
            </a:r>
          </a:p>
        </p:txBody>
      </p:sp>
    </p:spTree>
    <p:extLst>
      <p:ext uri="{BB962C8B-B14F-4D97-AF65-F5344CB8AC3E}">
        <p14:creationId xmlns:p14="http://schemas.microsoft.com/office/powerpoint/2010/main" val="74345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Two neurons in the hidden layer, one in the output layer</a:t>
            </a:r>
          </a:p>
          <a:p>
            <a:pPr marL="305593" indent="-305593">
              <a:buSzPct val="145000"/>
              <a:buChar char="•"/>
            </a:pPr>
            <a:r>
              <a:t>For this example and the notebook exercises, we do not have a bias or activation function in the output neuron</a:t>
            </a:r>
          </a:p>
        </p:txBody>
      </p:sp>
    </p:spTree>
    <p:extLst>
      <p:ext uri="{BB962C8B-B14F-4D97-AF65-F5344CB8AC3E}">
        <p14:creationId xmlns:p14="http://schemas.microsoft.com/office/powerpoint/2010/main" val="226934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Specific to deep learning are the tweaking of the different hyperparameters, and how overfitting/underfitting develops given model capacity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1303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Specific to deep learning are the tweaking of the different hyperparameters, and how overfitting/underfitting develops given model capacity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4952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45.png"/><Relationship Id="rId5" Type="http://schemas.openxmlformats.org/officeDocument/2006/relationships/image" Target="../media/image68.png"/><Relationship Id="rId10" Type="http://schemas.openxmlformats.org/officeDocument/2006/relationships/image" Target="../media/image4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9.pn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14.png"/><Relationship Id="rId5" Type="http://schemas.openxmlformats.org/officeDocument/2006/relationships/image" Target="../media/image120.png"/><Relationship Id="rId10" Type="http://schemas.openxmlformats.org/officeDocument/2006/relationships/image" Target="../media/image113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5" Type="http://schemas.openxmlformats.org/officeDocument/2006/relationships/image" Target="../media/image113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ba.projects.sda.surfsara.nl/" TargetMode="External"/><Relationship Id="rId2" Type="http://schemas.openxmlformats.org/officeDocument/2006/relationships/hyperlink" Target="https://jupyter.lisa.surfsara.nl:800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tum.de/display/lfdv/Batch+Normalizati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tum.de/display/lfdv/Batch+Normalization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ba.projects.sda.surfsara.nl/" TargetMode="External"/><Relationship Id="rId2" Type="http://schemas.openxmlformats.org/officeDocument/2006/relationships/hyperlink" Target="https://jupyter.lisa.surfsara.nl:800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1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eep learn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Deep learning</a:t>
            </a:r>
          </a:p>
        </p:txBody>
      </p:sp>
      <p:sp>
        <p:nvSpPr>
          <p:cNvPr id="126" name="Classification &amp; Regularisa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 &amp; Regularisation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Model training"/>
          <p:cNvSpPr/>
          <p:nvPr/>
        </p:nvSpPr>
        <p:spPr>
          <a:xfrm>
            <a:off x="718930" y="4218924"/>
            <a:ext cx="3449037" cy="5328400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/>
          <a:lstStyle>
            <a:lvl1pPr>
              <a:defRPr sz="28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Model training</a:t>
            </a:r>
          </a:p>
        </p:txBody>
      </p:sp>
      <p:sp>
        <p:nvSpPr>
          <p:cNvPr id="462" name="Training, validation,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6960"/>
            </a:lvl1pPr>
          </a:lstStyle>
          <a:p>
            <a:r>
              <a:rPr lang="en-US" dirty="0" smtClean="0"/>
              <a:t>Recap: dataset splits</a:t>
            </a:r>
            <a:endParaRPr dirty="0"/>
          </a:p>
        </p:txBody>
      </p:sp>
      <p:sp>
        <p:nvSpPr>
          <p:cNvPr id="463" name="Training set"/>
          <p:cNvSpPr/>
          <p:nvPr/>
        </p:nvSpPr>
        <p:spPr>
          <a:xfrm>
            <a:off x="718930" y="3330476"/>
            <a:ext cx="3449037" cy="90935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Training set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22" y="5082504"/>
            <a:ext cx="1831053" cy="145888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Line"/>
          <p:cNvSpPr/>
          <p:nvPr/>
        </p:nvSpPr>
        <p:spPr>
          <a:xfrm>
            <a:off x="2443448" y="6650721"/>
            <a:ext cx="1" cy="947452"/>
          </a:xfrm>
          <a:prstGeom prst="line">
            <a:avLst/>
          </a:prstGeom>
          <a:ln w="152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Best model parameters Weights"/>
          <p:cNvSpPr txBox="1"/>
          <p:nvPr/>
        </p:nvSpPr>
        <p:spPr>
          <a:xfrm>
            <a:off x="968597" y="7886388"/>
            <a:ext cx="2949703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Best model parameters</a:t>
            </a:r>
            <a:br/>
            <a:r>
              <a:rPr b="0"/>
              <a:t>Weights</a:t>
            </a:r>
          </a:p>
        </p:txBody>
      </p:sp>
      <p:sp>
        <p:nvSpPr>
          <p:cNvPr id="467" name="Model selection"/>
          <p:cNvSpPr/>
          <p:nvPr/>
        </p:nvSpPr>
        <p:spPr>
          <a:xfrm>
            <a:off x="4777882" y="4218924"/>
            <a:ext cx="3449036" cy="5328400"/>
          </a:xfrm>
          <a:prstGeom prst="rect">
            <a:avLst/>
          </a:prstGeom>
          <a:ln w="381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/>
          <a:lstStyle>
            <a:lvl1pPr>
              <a:defRPr sz="2800" b="0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Model selection</a:t>
            </a:r>
          </a:p>
        </p:txBody>
      </p:sp>
      <p:sp>
        <p:nvSpPr>
          <p:cNvPr id="468" name="Validation set"/>
          <p:cNvSpPr/>
          <p:nvPr/>
        </p:nvSpPr>
        <p:spPr>
          <a:xfrm>
            <a:off x="4777882" y="3330476"/>
            <a:ext cx="3449036" cy="90935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Validation set</a:t>
            </a:r>
          </a:p>
        </p:txBody>
      </p:sp>
      <p:sp>
        <p:nvSpPr>
          <p:cNvPr id="469" name="Line"/>
          <p:cNvSpPr/>
          <p:nvPr/>
        </p:nvSpPr>
        <p:spPr>
          <a:xfrm>
            <a:off x="6502400" y="6650721"/>
            <a:ext cx="1" cy="947452"/>
          </a:xfrm>
          <a:prstGeom prst="line">
            <a:avLst/>
          </a:prstGeom>
          <a:ln w="1524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0" name="Best hyperparameters Learning rate…"/>
          <p:cNvSpPr txBox="1"/>
          <p:nvPr/>
        </p:nvSpPr>
        <p:spPr>
          <a:xfrm>
            <a:off x="5097653" y="7884495"/>
            <a:ext cx="2809495" cy="132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rPr dirty="0"/>
              <a:t>Best </a:t>
            </a:r>
            <a:r>
              <a:rPr dirty="0" err="1"/>
              <a:t>hyperparameters</a:t>
            </a:r>
            <a:r>
              <a:rPr dirty="0"/>
              <a:t/>
            </a:r>
            <a:br>
              <a:rPr dirty="0"/>
            </a:br>
            <a:r>
              <a:rPr b="0" dirty="0"/>
              <a:t>Learning rate</a:t>
            </a:r>
          </a:p>
          <a:p>
            <a:pPr>
              <a:defRPr sz="2000"/>
            </a:pPr>
            <a:r>
              <a:rPr b="0" dirty="0"/>
              <a:t>#neurons</a:t>
            </a:r>
          </a:p>
          <a:p>
            <a:pPr>
              <a:defRPr sz="2000"/>
            </a:pPr>
            <a:r>
              <a:rPr b="0" dirty="0"/>
              <a:t>#layers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0" y="5259498"/>
            <a:ext cx="1130300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Model testing"/>
          <p:cNvSpPr/>
          <p:nvPr/>
        </p:nvSpPr>
        <p:spPr>
          <a:xfrm>
            <a:off x="8836833" y="4218924"/>
            <a:ext cx="3449037" cy="5328400"/>
          </a:xfrm>
          <a:prstGeom prst="rect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/>
          <a:lstStyle>
            <a:lvl1pPr>
              <a:defRPr sz="2800" b="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Model testing</a:t>
            </a:r>
          </a:p>
        </p:txBody>
      </p:sp>
      <p:sp>
        <p:nvSpPr>
          <p:cNvPr id="473" name="Test set"/>
          <p:cNvSpPr/>
          <p:nvPr/>
        </p:nvSpPr>
        <p:spPr>
          <a:xfrm>
            <a:off x="8836833" y="3330476"/>
            <a:ext cx="3449037" cy="90935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Test set</a:t>
            </a:r>
          </a:p>
        </p:txBody>
      </p:sp>
      <p:sp>
        <p:nvSpPr>
          <p:cNvPr id="474" name="Line"/>
          <p:cNvSpPr/>
          <p:nvPr/>
        </p:nvSpPr>
        <p:spPr>
          <a:xfrm>
            <a:off x="10561351" y="6650721"/>
            <a:ext cx="1" cy="947452"/>
          </a:xfrm>
          <a:prstGeom prst="line">
            <a:avLst/>
          </a:prstGeom>
          <a:ln w="1524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" name="Final model Accuracy…"/>
          <p:cNvSpPr txBox="1"/>
          <p:nvPr/>
        </p:nvSpPr>
        <p:spPr>
          <a:xfrm>
            <a:off x="9316624" y="7886700"/>
            <a:ext cx="2489455" cy="102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rPr dirty="0"/>
              <a:t>Final model</a:t>
            </a:r>
            <a:br>
              <a:rPr dirty="0"/>
            </a:br>
            <a:r>
              <a:rPr b="0" dirty="0"/>
              <a:t>Accuracy</a:t>
            </a:r>
          </a:p>
          <a:p>
            <a:pPr>
              <a:defRPr sz="2000"/>
            </a:pPr>
            <a:r>
              <a:rPr b="0" dirty="0"/>
              <a:t>Sensitivity/specificity</a:t>
            </a: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4857" y="5272198"/>
            <a:ext cx="11557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413000"/>
            <a:ext cx="11099800" cy="6464300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en-US" dirty="0" smtClean="0"/>
              <a:t>Training / Validation / Test split typically ~ 70 / 10 / 20</a:t>
            </a:r>
          </a:p>
        </p:txBody>
      </p:sp>
    </p:spTree>
    <p:extLst>
      <p:ext uri="{BB962C8B-B14F-4D97-AF65-F5344CB8AC3E}">
        <p14:creationId xmlns:p14="http://schemas.microsoft.com/office/powerpoint/2010/main" val="27619909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raining, validation,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6960"/>
            </a:lvl1pPr>
          </a:lstStyle>
          <a:p>
            <a:r>
              <a:rPr lang="en-US" dirty="0" smtClean="0"/>
              <a:t>Recap: overfitting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361"/>
          <a:stretch/>
        </p:blipFill>
        <p:spPr>
          <a:xfrm>
            <a:off x="241299" y="5461569"/>
            <a:ext cx="3898900" cy="4000500"/>
          </a:xfrm>
          <a:prstGeom prst="rect">
            <a:avLst/>
          </a:prstGeom>
        </p:spPr>
      </p:pic>
      <p:pic>
        <p:nvPicPr>
          <p:cNvPr id="21" name="loss-curves.png" descr="loss-curves.png"/>
          <p:cNvPicPr>
            <a:picLocks noChangeAspect="1"/>
          </p:cNvPicPr>
          <p:nvPr/>
        </p:nvPicPr>
        <p:blipFill rotWithShape="1">
          <a:blip r:embed="rId4"/>
          <a:srcRect r="49119"/>
          <a:stretch/>
        </p:blipFill>
        <p:spPr>
          <a:xfrm>
            <a:off x="5413285" y="5060550"/>
            <a:ext cx="5312418" cy="45671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"/>
          <p:cNvGrpSpPr/>
          <p:nvPr/>
        </p:nvGrpSpPr>
        <p:grpSpPr>
          <a:xfrm>
            <a:off x="8600984" y="4918946"/>
            <a:ext cx="1413113" cy="4089668"/>
            <a:chOff x="-1365505" y="-1"/>
            <a:chExt cx="1701802" cy="4925164"/>
          </a:xfrm>
        </p:grpSpPr>
        <p:sp>
          <p:nvSpPr>
            <p:cNvPr id="23" name="Line"/>
            <p:cNvSpPr/>
            <p:nvPr/>
          </p:nvSpPr>
          <p:spPr>
            <a:xfrm flipV="1">
              <a:off x="-1365505" y="-1"/>
              <a:ext cx="2" cy="49251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>
              <a:off x="-1365504" y="3664118"/>
              <a:ext cx="17018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Overfitting"/>
            <p:cNvSpPr txBox="1"/>
            <p:nvPr/>
          </p:nvSpPr>
          <p:spPr>
            <a:xfrm>
              <a:off x="-1279075" y="3791149"/>
              <a:ext cx="1528945" cy="45713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sz="1800" dirty="0"/>
                <a:t>Overfitting</a:t>
              </a:r>
            </a:p>
          </p:txBody>
        </p:sp>
      </p:grpSp>
      <p:pic>
        <p:nvPicPr>
          <p:cNvPr id="26" name="loss-curves.png" descr="loss-curves.png"/>
          <p:cNvPicPr>
            <a:picLocks noChangeAspect="1"/>
          </p:cNvPicPr>
          <p:nvPr/>
        </p:nvPicPr>
        <p:blipFill rotWithShape="1">
          <a:blip r:embed="rId4"/>
          <a:srcRect l="85957"/>
          <a:stretch/>
        </p:blipFill>
        <p:spPr>
          <a:xfrm>
            <a:off x="11436904" y="4834226"/>
            <a:ext cx="1466195" cy="456718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413000"/>
            <a:ext cx="11099800" cy="6464300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en-US" dirty="0" smtClean="0"/>
              <a:t>Overfitting occurs when your model is ‘too complex’ for your problem (i.e. has too many degrees of freedom)</a:t>
            </a:r>
          </a:p>
          <a:p>
            <a:r>
              <a:rPr lang="en-US" dirty="0" smtClean="0"/>
              <a:t>Validation set helps to detect overfitting: validation loss goes up</a:t>
            </a:r>
          </a:p>
          <a:p>
            <a:r>
              <a:rPr lang="en-US" dirty="0" smtClean="0"/>
              <a:t>Mitigate by early stopping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289110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</a:t>
            </a:r>
          </a:p>
        </p:txBody>
      </p:sp>
      <p:sp>
        <p:nvSpPr>
          <p:cNvPr id="141" name="In regression the output is a single value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1900188"/>
          </a:xfrm>
          <a:prstGeom prst="rect">
            <a:avLst/>
          </a:prstGeom>
        </p:spPr>
        <p:txBody>
          <a:bodyPr/>
          <a:lstStyle/>
          <a:p>
            <a:pPr marL="288035" indent="-288035" defTabSz="490727">
              <a:spcBef>
                <a:spcPts val="2600"/>
              </a:spcBef>
              <a:defRPr sz="2351"/>
            </a:pPr>
            <a:r>
              <a:t>In </a:t>
            </a:r>
            <a:r>
              <a:rPr b="1"/>
              <a:t>regression</a:t>
            </a:r>
            <a:r>
              <a:t> the output is a single value.</a:t>
            </a:r>
          </a:p>
          <a:p>
            <a:pPr marL="576071" lvl="1" indent="-288035" defTabSz="490727">
              <a:spcBef>
                <a:spcPts val="2600"/>
              </a:spcBef>
              <a:defRPr sz="2351"/>
            </a:pPr>
            <a:r>
              <a:t>Predicting house price $ given house size </a:t>
            </a:r>
          </a:p>
        </p:txBody>
      </p:sp>
      <p:pic>
        <p:nvPicPr>
          <p:cNvPr id="142" name="linear_regression.png" descr="linear_regres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226" y="4149642"/>
            <a:ext cx="7082797" cy="468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ource: https://en.wikipedia.org/wiki/Regression_analysis"/>
          <p:cNvSpPr txBox="1"/>
          <p:nvPr/>
        </p:nvSpPr>
        <p:spPr>
          <a:xfrm>
            <a:off x="8211769" y="9108847"/>
            <a:ext cx="4760062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https://en.wikipedia.org/wiki/Regression_analysis</a:t>
            </a:r>
          </a:p>
        </p:txBody>
      </p:sp>
      <p:sp>
        <p:nvSpPr>
          <p:cNvPr id="144" name="Line"/>
          <p:cNvSpPr/>
          <p:nvPr/>
        </p:nvSpPr>
        <p:spPr>
          <a:xfrm flipV="1">
            <a:off x="7238999" y="4203700"/>
            <a:ext cx="1" cy="43230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>
            <a:off x="7222728" y="8488602"/>
            <a:ext cx="50836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6" name="y"/>
          <p:cNvSpPr txBox="1"/>
          <p:nvPr/>
        </p:nvSpPr>
        <p:spPr>
          <a:xfrm>
            <a:off x="6938619" y="4162197"/>
            <a:ext cx="219762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47" name="x"/>
          <p:cNvSpPr txBox="1"/>
          <p:nvPr/>
        </p:nvSpPr>
        <p:spPr>
          <a:xfrm>
            <a:off x="7457490" y="8619897"/>
            <a:ext cx="22342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</a:t>
            </a:r>
          </a:p>
        </p:txBody>
      </p:sp>
      <p:sp>
        <p:nvSpPr>
          <p:cNvPr id="150" name="In regression the output is a single value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1900188"/>
          </a:xfrm>
          <a:prstGeom prst="rect">
            <a:avLst/>
          </a:prstGeom>
        </p:spPr>
        <p:txBody>
          <a:bodyPr/>
          <a:lstStyle/>
          <a:p>
            <a:pPr marL="288035" indent="-288035" defTabSz="490727">
              <a:spcBef>
                <a:spcPts val="2600"/>
              </a:spcBef>
              <a:defRPr sz="2351"/>
            </a:pPr>
            <a:r>
              <a:t>In </a:t>
            </a:r>
            <a:r>
              <a:rPr b="1"/>
              <a:t>regression</a:t>
            </a:r>
            <a:r>
              <a:t> the output is a single value.</a:t>
            </a:r>
          </a:p>
          <a:p>
            <a:pPr marL="576071" lvl="1" indent="-288035" defTabSz="490727">
              <a:spcBef>
                <a:spcPts val="2600"/>
              </a:spcBef>
              <a:defRPr sz="2351"/>
            </a:pPr>
            <a:r>
              <a:t>Predicting house price $ given house size  </a:t>
            </a:r>
          </a:p>
        </p:txBody>
      </p:sp>
      <p:pic>
        <p:nvPicPr>
          <p:cNvPr id="151" name="linear_regression.png" descr="linear_regres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226" y="4149642"/>
            <a:ext cx="7082797" cy="468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ource: https://en.wikipedia.org/wiki/Regression_analysis"/>
          <p:cNvSpPr txBox="1"/>
          <p:nvPr/>
        </p:nvSpPr>
        <p:spPr>
          <a:xfrm>
            <a:off x="8211769" y="9108847"/>
            <a:ext cx="4760062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https://en.wikipedia.org/wiki/Regression_analysis</a:t>
            </a:r>
          </a:p>
        </p:txBody>
      </p:sp>
      <p:sp>
        <p:nvSpPr>
          <p:cNvPr id="153" name="Line"/>
          <p:cNvSpPr/>
          <p:nvPr/>
        </p:nvSpPr>
        <p:spPr>
          <a:xfrm>
            <a:off x="6123334" y="5634742"/>
            <a:ext cx="2331741" cy="53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Line"/>
          <p:cNvSpPr/>
          <p:nvPr/>
        </p:nvSpPr>
        <p:spPr>
          <a:xfrm>
            <a:off x="6123334" y="6117342"/>
            <a:ext cx="2331741" cy="53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Equation"/>
              <p:cNvSpPr txBox="1"/>
              <p:nvPr/>
            </p:nvSpPr>
            <p:spPr>
              <a:xfrm>
                <a:off x="5794035" y="5969181"/>
                <a:ext cx="34618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35" y="5969181"/>
                <a:ext cx="3461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298" t="-13115" r="-5789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Equation"/>
              <p:cNvSpPr txBox="1"/>
              <p:nvPr/>
            </p:nvSpPr>
            <p:spPr>
              <a:xfrm>
                <a:off x="5794035" y="5486581"/>
                <a:ext cx="189286" cy="2132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1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35" y="5486581"/>
                <a:ext cx="189286" cy="213215"/>
              </a:xfrm>
              <a:prstGeom prst="rect">
                <a:avLst/>
              </a:prstGeom>
              <a:blipFill rotWithShape="0">
                <a:blip r:embed="rId4"/>
                <a:stretch>
                  <a:fillRect l="-56250" r="-62500" b="-1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Equation"/>
              <p:cNvSpPr txBox="1"/>
              <p:nvPr/>
            </p:nvSpPr>
            <p:spPr>
              <a:xfrm>
                <a:off x="2174535" y="5456521"/>
                <a:ext cx="1601849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35" y="5456521"/>
                <a:ext cx="160184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817" t="-13115" r="-343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Line"/>
          <p:cNvSpPr/>
          <p:nvPr/>
        </p:nvSpPr>
        <p:spPr>
          <a:xfrm flipV="1">
            <a:off x="7238999" y="4203700"/>
            <a:ext cx="1" cy="43230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>
            <a:off x="7222728" y="8488602"/>
            <a:ext cx="50836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y"/>
          <p:cNvSpPr txBox="1"/>
          <p:nvPr/>
        </p:nvSpPr>
        <p:spPr>
          <a:xfrm>
            <a:off x="6938619" y="4162197"/>
            <a:ext cx="219762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61" name="x"/>
          <p:cNvSpPr txBox="1"/>
          <p:nvPr/>
        </p:nvSpPr>
        <p:spPr>
          <a:xfrm>
            <a:off x="7457490" y="8619897"/>
            <a:ext cx="22342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</a:t>
            </a:r>
          </a:p>
        </p:txBody>
      </p:sp>
      <p:sp>
        <p:nvSpPr>
          <p:cNvPr id="164" name="In regression the output is a single value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5334000" cy="2717982"/>
          </a:xfrm>
          <a:prstGeom prst="rect">
            <a:avLst/>
          </a:prstGeom>
        </p:spPr>
        <p:txBody>
          <a:bodyPr/>
          <a:lstStyle/>
          <a:p>
            <a:pPr marL="257175" indent="-257175" defTabSz="438150">
              <a:spcBef>
                <a:spcPts val="2400"/>
              </a:spcBef>
              <a:defRPr sz="2100"/>
            </a:pPr>
            <a:r>
              <a:t>In </a:t>
            </a:r>
            <a:r>
              <a:rPr b="1"/>
              <a:t>regression</a:t>
            </a:r>
            <a:r>
              <a:t> the output is a single value.</a:t>
            </a:r>
          </a:p>
          <a:p>
            <a:pPr marL="514350" lvl="1" indent="-257175" defTabSz="438150">
              <a:spcBef>
                <a:spcPts val="2400"/>
              </a:spcBef>
              <a:defRPr sz="2100"/>
            </a:pPr>
            <a:r>
              <a:t>Predicting house price $ given house size.</a:t>
            </a:r>
          </a:p>
          <a:p>
            <a:pPr marL="257175" indent="-257175" defTabSz="438150">
              <a:spcBef>
                <a:spcPts val="2400"/>
              </a:spcBef>
              <a:defRPr sz="2100"/>
            </a:pPr>
            <a:r>
              <a:t>Usually Mean Square Error (</a:t>
            </a:r>
            <a:r>
              <a:rPr b="1"/>
              <a:t>MSE</a:t>
            </a:r>
            <a:r>
              <a:t>) is used as the </a:t>
            </a:r>
            <a:r>
              <a:rPr b="1"/>
              <a:t>loss</a:t>
            </a:r>
            <a:r>
              <a:t> function.</a:t>
            </a:r>
          </a:p>
        </p:txBody>
      </p:sp>
      <p:pic>
        <p:nvPicPr>
          <p:cNvPr id="165" name="linear_regression.png" descr="linear_regres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226" y="4149642"/>
            <a:ext cx="7082797" cy="468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ource: https://en.wikipedia.org/wiki/Regression_analysis"/>
          <p:cNvSpPr txBox="1"/>
          <p:nvPr/>
        </p:nvSpPr>
        <p:spPr>
          <a:xfrm>
            <a:off x="8211769" y="9108847"/>
            <a:ext cx="4760062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https://en.wikipedia.org/wiki/Regression_analysis</a:t>
            </a:r>
          </a:p>
        </p:txBody>
      </p:sp>
      <p:sp>
        <p:nvSpPr>
          <p:cNvPr id="167" name="Line"/>
          <p:cNvSpPr/>
          <p:nvPr/>
        </p:nvSpPr>
        <p:spPr>
          <a:xfrm>
            <a:off x="6123334" y="5634742"/>
            <a:ext cx="2331741" cy="53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6123334" y="6117342"/>
            <a:ext cx="2331741" cy="53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" name="Line Line" descr="Line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143647" y="6358262"/>
            <a:ext cx="578306" cy="762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Equation"/>
              <p:cNvSpPr txBox="1"/>
              <p:nvPr/>
            </p:nvSpPr>
            <p:spPr>
              <a:xfrm>
                <a:off x="1755435" y="5944009"/>
                <a:ext cx="2911886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435" y="5944009"/>
                <a:ext cx="291188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83" t="-13115" r="-5649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Line"/>
          <p:cNvSpPr/>
          <p:nvPr/>
        </p:nvSpPr>
        <p:spPr>
          <a:xfrm flipV="1">
            <a:off x="7238999" y="4203700"/>
            <a:ext cx="1" cy="43230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7222728" y="8488602"/>
            <a:ext cx="50836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" name="y"/>
          <p:cNvSpPr txBox="1"/>
          <p:nvPr/>
        </p:nvSpPr>
        <p:spPr>
          <a:xfrm>
            <a:off x="6938619" y="4162197"/>
            <a:ext cx="219762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78" name="x"/>
          <p:cNvSpPr txBox="1"/>
          <p:nvPr/>
        </p:nvSpPr>
        <p:spPr>
          <a:xfrm>
            <a:off x="7457490" y="8619897"/>
            <a:ext cx="22342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quation"/>
              <p:cNvSpPr txBox="1"/>
              <p:nvPr/>
            </p:nvSpPr>
            <p:spPr>
              <a:xfrm>
                <a:off x="5794035" y="5969181"/>
                <a:ext cx="34618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35" y="5969181"/>
                <a:ext cx="3461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298" t="-13115" r="-5789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Equation"/>
              <p:cNvSpPr txBox="1"/>
              <p:nvPr/>
            </p:nvSpPr>
            <p:spPr>
              <a:xfrm>
                <a:off x="5794035" y="5486581"/>
                <a:ext cx="189286" cy="2132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35" y="5486581"/>
                <a:ext cx="189286" cy="213215"/>
              </a:xfrm>
              <a:prstGeom prst="rect">
                <a:avLst/>
              </a:prstGeom>
              <a:blipFill rotWithShape="0">
                <a:blip r:embed="rId6"/>
                <a:stretch>
                  <a:fillRect l="-56250" r="-62500" b="-1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quation"/>
              <p:cNvSpPr txBox="1"/>
              <p:nvPr/>
            </p:nvSpPr>
            <p:spPr>
              <a:xfrm>
                <a:off x="2174535" y="5456521"/>
                <a:ext cx="1601849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35" y="5456521"/>
                <a:ext cx="160184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817" t="-13115" r="-343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</a:t>
            </a:r>
          </a:p>
        </p:txBody>
      </p:sp>
      <p:sp>
        <p:nvSpPr>
          <p:cNvPr id="181" name="In regression the output is a single scalar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4760062" cy="5097413"/>
          </a:xfrm>
          <a:prstGeom prst="rect">
            <a:avLst/>
          </a:prstGeom>
        </p:spPr>
        <p:txBody>
          <a:bodyPr/>
          <a:lstStyle/>
          <a:p>
            <a:pPr marL="236600" indent="-236600" defTabSz="403097">
              <a:spcBef>
                <a:spcPts val="2200"/>
              </a:spcBef>
              <a:defRPr sz="1932"/>
            </a:pPr>
            <a:r>
              <a:t>In </a:t>
            </a:r>
            <a:r>
              <a:rPr b="1"/>
              <a:t>regression</a:t>
            </a:r>
            <a:r>
              <a:t> the output is a single scalar.</a:t>
            </a:r>
          </a:p>
          <a:p>
            <a:pPr marL="473201" lvl="1" indent="-236600" defTabSz="403097">
              <a:spcBef>
                <a:spcPts val="2200"/>
              </a:spcBef>
              <a:defRPr sz="1932"/>
            </a:pPr>
            <a:r>
              <a:t>Predicting house price $ given house size.</a:t>
            </a:r>
          </a:p>
          <a:p>
            <a:pPr marL="236600" indent="-236600" defTabSz="403097">
              <a:spcBef>
                <a:spcPts val="2200"/>
              </a:spcBef>
              <a:defRPr sz="1932"/>
            </a:pPr>
            <a:r>
              <a:t>Usually Mean Square Error (</a:t>
            </a:r>
            <a:r>
              <a:rPr b="1"/>
              <a:t>MSE</a:t>
            </a:r>
            <a:r>
              <a:t>) is used as the </a:t>
            </a:r>
            <a:r>
              <a:rPr b="1"/>
              <a:t>loss</a:t>
            </a:r>
            <a:r>
              <a:t> function.</a:t>
            </a:r>
          </a:p>
          <a:p>
            <a:pPr marL="236600" indent="-236600" defTabSz="403097">
              <a:spcBef>
                <a:spcPts val="2200"/>
              </a:spcBef>
              <a:defRPr sz="1932"/>
            </a:pPr>
            <a:endParaRPr/>
          </a:p>
          <a:p>
            <a:pPr marL="236600" indent="-236600" defTabSz="403097">
              <a:spcBef>
                <a:spcPts val="2200"/>
              </a:spcBef>
              <a:defRPr sz="1932"/>
            </a:pPr>
            <a:endParaRPr/>
          </a:p>
          <a:p>
            <a:pPr marL="236600" indent="-236600" defTabSz="403097">
              <a:spcBef>
                <a:spcPts val="2200"/>
              </a:spcBef>
              <a:defRPr sz="1932"/>
            </a:pPr>
            <a:r>
              <a:t>We then seek to minimise this loss.</a:t>
            </a:r>
          </a:p>
          <a:p>
            <a:pPr marL="236600" indent="-236600" defTabSz="403097">
              <a:spcBef>
                <a:spcPts val="2200"/>
              </a:spcBef>
              <a:defRPr sz="1932"/>
            </a:pPr>
            <a:r>
              <a:t>We can represent our model as a line through our data.</a:t>
            </a:r>
          </a:p>
        </p:txBody>
      </p:sp>
      <p:pic>
        <p:nvPicPr>
          <p:cNvPr id="182" name="linear_regression.png" descr="linear_regres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226" y="4149642"/>
            <a:ext cx="7082797" cy="468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ource: https://en.wikipedia.org/wiki/Regression_analysis"/>
          <p:cNvSpPr txBox="1"/>
          <p:nvPr/>
        </p:nvSpPr>
        <p:spPr>
          <a:xfrm>
            <a:off x="8211769" y="9108847"/>
            <a:ext cx="4760062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https://en.wikipedia.org/wiki/Regression_analysis</a:t>
            </a:r>
          </a:p>
        </p:txBody>
      </p:sp>
      <p:sp>
        <p:nvSpPr>
          <p:cNvPr id="184" name="Line"/>
          <p:cNvSpPr/>
          <p:nvPr/>
        </p:nvSpPr>
        <p:spPr>
          <a:xfrm>
            <a:off x="6123334" y="5634742"/>
            <a:ext cx="2331741" cy="53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6123334" y="6117342"/>
            <a:ext cx="2331741" cy="53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Equation"/>
              <p:cNvSpPr txBox="1"/>
              <p:nvPr/>
            </p:nvSpPr>
            <p:spPr>
              <a:xfrm>
                <a:off x="5794035" y="5969181"/>
                <a:ext cx="34618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35" y="5969181"/>
                <a:ext cx="3461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298" t="-13115" r="-5789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Equation"/>
              <p:cNvSpPr txBox="1"/>
              <p:nvPr/>
            </p:nvSpPr>
            <p:spPr>
              <a:xfrm>
                <a:off x="5794035" y="5486581"/>
                <a:ext cx="189286" cy="2132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35" y="5486581"/>
                <a:ext cx="189286" cy="213215"/>
              </a:xfrm>
              <a:prstGeom prst="rect">
                <a:avLst/>
              </a:prstGeom>
              <a:blipFill rotWithShape="0">
                <a:blip r:embed="rId4"/>
                <a:stretch>
                  <a:fillRect l="-56250" r="-62500" b="-1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Equation"/>
              <p:cNvSpPr txBox="1"/>
              <p:nvPr/>
            </p:nvSpPr>
            <p:spPr>
              <a:xfrm>
                <a:off x="2174535" y="5456521"/>
                <a:ext cx="1601849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35" y="5456521"/>
                <a:ext cx="160184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817" t="-13115" r="-343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Equation"/>
              <p:cNvSpPr txBox="1"/>
              <p:nvPr/>
            </p:nvSpPr>
            <p:spPr>
              <a:xfrm>
                <a:off x="1755435" y="5944009"/>
                <a:ext cx="2911886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435" y="5944009"/>
                <a:ext cx="29118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883" t="-13115" r="-5649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MSE"/>
          <p:cNvSpPr txBox="1"/>
          <p:nvPr/>
        </p:nvSpPr>
        <p:spPr>
          <a:xfrm>
            <a:off x="6039485" y="1879179"/>
            <a:ext cx="92583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MSE</a:t>
            </a:r>
          </a:p>
        </p:txBody>
      </p:sp>
      <p:sp>
        <p:nvSpPr>
          <p:cNvPr id="191" name="Line"/>
          <p:cNvSpPr/>
          <p:nvPr/>
        </p:nvSpPr>
        <p:spPr>
          <a:xfrm flipV="1">
            <a:off x="7238999" y="4203700"/>
            <a:ext cx="1" cy="43230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7222728" y="8488602"/>
            <a:ext cx="50836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3" name="y"/>
          <p:cNvSpPr txBox="1"/>
          <p:nvPr/>
        </p:nvSpPr>
        <p:spPr>
          <a:xfrm>
            <a:off x="6938619" y="4162197"/>
            <a:ext cx="219762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94" name="x"/>
          <p:cNvSpPr txBox="1"/>
          <p:nvPr/>
        </p:nvSpPr>
        <p:spPr>
          <a:xfrm>
            <a:off x="7457490" y="8619897"/>
            <a:ext cx="22342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pic>
        <p:nvPicPr>
          <p:cNvPr id="195" name="Line Line" descr="Line 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8143647" y="6358262"/>
            <a:ext cx="578306" cy="76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</a:t>
            </a:r>
          </a:p>
        </p:txBody>
      </p:sp>
      <p:sp>
        <p:nvSpPr>
          <p:cNvPr id="199" name="When we have more dimensions for our input we will get a hyperplane.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4760062" cy="4848821"/>
          </a:xfrm>
          <a:prstGeom prst="rect">
            <a:avLst/>
          </a:prstGeom>
        </p:spPr>
        <p:txBody>
          <a:bodyPr/>
          <a:lstStyle/>
          <a:p>
            <a:r>
              <a:t>When we have more dimensions for our input we will get a hyperplane.</a:t>
            </a:r>
          </a:p>
        </p:txBody>
      </p:sp>
      <p:sp>
        <p:nvSpPr>
          <p:cNvPr id="200" name="Source: https://onlinecourses.science.psu.edu/stat508/book/export/html/641"/>
          <p:cNvSpPr txBox="1"/>
          <p:nvPr/>
        </p:nvSpPr>
        <p:spPr>
          <a:xfrm>
            <a:off x="6426657" y="9108847"/>
            <a:ext cx="6577686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https://onlinecourses.science.psu.edu/stat508/book/export/html/641</a:t>
            </a:r>
          </a:p>
        </p:txBody>
      </p:sp>
      <p:sp>
        <p:nvSpPr>
          <p:cNvPr id="201" name="MSE"/>
          <p:cNvSpPr txBox="1"/>
          <p:nvPr/>
        </p:nvSpPr>
        <p:spPr>
          <a:xfrm>
            <a:off x="6039485" y="1879179"/>
            <a:ext cx="92583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MSE</a:t>
            </a:r>
          </a:p>
        </p:txBody>
      </p:sp>
      <p:pic>
        <p:nvPicPr>
          <p:cNvPr id="202" name="hyperplane.gif" descr="hyperplan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624" y="3127375"/>
            <a:ext cx="5417676" cy="4848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 implement regression we simply add a linear regression layer as the last layer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implement regression we simply add a linear regression layer as the last layer.</a:t>
            </a:r>
          </a:p>
          <a:p>
            <a:r>
              <a:t>"layer_dense(unit = 1)"</a:t>
            </a:r>
          </a:p>
          <a:p>
            <a:r>
              <a:t>No activation.</a:t>
            </a:r>
          </a:p>
          <a:p>
            <a:r>
              <a:t>This can output negative, 0 and positive numbers.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Equation"/>
              <p:cNvSpPr txBox="1"/>
              <p:nvPr/>
            </p:nvSpPr>
            <p:spPr>
              <a:xfrm>
                <a:off x="9985033" y="5524108"/>
                <a:ext cx="163423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033" y="5524108"/>
                <a:ext cx="163423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31" t="-13115" r="-3358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Circle"/>
          <p:cNvSpPr/>
          <p:nvPr/>
        </p:nvSpPr>
        <p:spPr>
          <a:xfrm>
            <a:off x="9299084" y="5386802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" name="Line"/>
          <p:cNvSpPr/>
          <p:nvPr/>
        </p:nvSpPr>
        <p:spPr>
          <a:xfrm flipV="1">
            <a:off x="8679495" y="5863322"/>
            <a:ext cx="589957" cy="326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>
            <a:off x="8680465" y="5157376"/>
            <a:ext cx="587369" cy="3233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8680780" y="5614576"/>
            <a:ext cx="5962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Equation"/>
              <p:cNvSpPr txBox="1"/>
              <p:nvPr/>
            </p:nvSpPr>
            <p:spPr>
              <a:xfrm>
                <a:off x="9497892" y="5477909"/>
                <a:ext cx="26173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892" y="5477909"/>
                <a:ext cx="2617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581" t="-15000" r="-76744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</a:t>
            </a:r>
          </a:p>
        </p:txBody>
      </p:sp>
      <p:sp>
        <p:nvSpPr>
          <p:cNvPr id="212" name="MSE in NN"/>
          <p:cNvSpPr txBox="1"/>
          <p:nvPr/>
        </p:nvSpPr>
        <p:spPr>
          <a:xfrm>
            <a:off x="5510276" y="1879179"/>
            <a:ext cx="198424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MSE in NN</a:t>
            </a:r>
          </a:p>
        </p:txBody>
      </p:sp>
      <p:sp>
        <p:nvSpPr>
          <p:cNvPr id="213" name="Circle"/>
          <p:cNvSpPr/>
          <p:nvPr/>
        </p:nvSpPr>
        <p:spPr>
          <a:xfrm>
            <a:off x="9299084" y="5386802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 flipV="1">
            <a:off x="8679495" y="5863322"/>
            <a:ext cx="589957" cy="326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>
            <a:off x="8680465" y="5157376"/>
            <a:ext cx="587369" cy="3233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8680780" y="5614576"/>
            <a:ext cx="5962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8099183" y="4651588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Equation"/>
              <p:cNvSpPr txBox="1"/>
              <p:nvPr/>
            </p:nvSpPr>
            <p:spPr>
              <a:xfrm>
                <a:off x="8260304" y="4718543"/>
                <a:ext cx="22229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304" y="4718543"/>
                <a:ext cx="222296" cy="210834"/>
              </a:xfrm>
              <a:prstGeom prst="rect">
                <a:avLst/>
              </a:prstGeom>
              <a:blipFill rotWithShape="0">
                <a:blip r:embed="rId4"/>
                <a:stretch>
                  <a:fillRect l="-32432" r="-62162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Circle"/>
          <p:cNvSpPr/>
          <p:nvPr/>
        </p:nvSpPr>
        <p:spPr>
          <a:xfrm>
            <a:off x="8083119" y="5370562"/>
            <a:ext cx="544539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Equation"/>
              <p:cNvSpPr txBox="1"/>
              <p:nvPr/>
            </p:nvSpPr>
            <p:spPr>
              <a:xfrm>
                <a:off x="8230936" y="5453757"/>
                <a:ext cx="248906" cy="2108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2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6" y="5453757"/>
                <a:ext cx="248906" cy="210835"/>
              </a:xfrm>
              <a:prstGeom prst="rect">
                <a:avLst/>
              </a:prstGeom>
              <a:blipFill rotWithShape="0">
                <a:blip r:embed="rId5"/>
                <a:stretch>
                  <a:fillRect l="-29268" r="-48780" b="-10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Circle"/>
          <p:cNvSpPr/>
          <p:nvPr/>
        </p:nvSpPr>
        <p:spPr>
          <a:xfrm>
            <a:off x="8099618" y="6042417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Equation"/>
              <p:cNvSpPr txBox="1"/>
              <p:nvPr/>
            </p:nvSpPr>
            <p:spPr>
              <a:xfrm>
                <a:off x="8260304" y="6109372"/>
                <a:ext cx="236351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304" y="6109372"/>
                <a:ext cx="236351" cy="213864"/>
              </a:xfrm>
              <a:prstGeom prst="rect">
                <a:avLst/>
              </a:prstGeom>
              <a:blipFill rotWithShape="0">
                <a:blip r:embed="rId6"/>
                <a:stretch>
                  <a:fillRect l="-30769" r="-56410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..."/>
          <p:cNvSpPr txBox="1"/>
          <p:nvPr/>
        </p:nvSpPr>
        <p:spPr>
          <a:xfrm>
            <a:off x="7384990" y="5674047"/>
            <a:ext cx="283770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224" name="Line"/>
          <p:cNvSpPr/>
          <p:nvPr/>
        </p:nvSpPr>
        <p:spPr>
          <a:xfrm>
            <a:off x="7397843" y="4889946"/>
            <a:ext cx="514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>
            <a:off x="7469823" y="5021937"/>
            <a:ext cx="487364" cy="487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..."/>
          <p:cNvSpPr txBox="1"/>
          <p:nvPr/>
        </p:nvSpPr>
        <p:spPr>
          <a:xfrm>
            <a:off x="8213504" y="6701573"/>
            <a:ext cx="28376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227" name="Line"/>
          <p:cNvSpPr/>
          <p:nvPr/>
        </p:nvSpPr>
        <p:spPr>
          <a:xfrm flipV="1">
            <a:off x="8736982" y="6009363"/>
            <a:ext cx="605072" cy="6050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30" name="In classification we want to assign a label/category to each input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511800" cy="6286500"/>
          </a:xfrm>
          <a:prstGeom prst="rect">
            <a:avLst/>
          </a:prstGeom>
        </p:spPr>
        <p:txBody>
          <a:bodyPr/>
          <a:lstStyle/>
          <a:p>
            <a:r>
              <a:t>In </a:t>
            </a:r>
            <a:r>
              <a:rPr b="1"/>
              <a:t>classification</a:t>
            </a:r>
            <a:r>
              <a:t> we want to assign a </a:t>
            </a:r>
            <a:r>
              <a:rPr b="1"/>
              <a:t>label/category</a:t>
            </a:r>
            <a:r>
              <a:t> to each input.</a:t>
            </a:r>
          </a:p>
          <a:p>
            <a:r>
              <a:t>In </a:t>
            </a:r>
            <a:r>
              <a:rPr b="1"/>
              <a:t>binary</a:t>
            </a:r>
            <a:r>
              <a:t> </a:t>
            </a:r>
            <a:r>
              <a:rPr b="1"/>
              <a:t>classification</a:t>
            </a:r>
            <a:r>
              <a:t> there are </a:t>
            </a:r>
            <a:r>
              <a:rPr b="1"/>
              <a:t>two</a:t>
            </a:r>
            <a:r>
              <a:t> categories and each data belongs in either category.</a:t>
            </a:r>
          </a:p>
          <a:p>
            <a:pPr lvl="1"/>
            <a:r>
              <a:t>Spam / No-spam</a:t>
            </a:r>
          </a:p>
          <a:p>
            <a:pPr lvl="1"/>
            <a:r>
              <a:t>Cat / No-cat</a:t>
            </a:r>
          </a:p>
          <a:p>
            <a:pPr lvl="1"/>
            <a:r>
              <a:t>Similar to what we have done in the notebooks.</a:t>
            </a:r>
          </a:p>
        </p:txBody>
      </p:sp>
      <p:sp>
        <p:nvSpPr>
          <p:cNvPr id="231" name="Source: The internet, really, all of it"/>
          <p:cNvSpPr txBox="1"/>
          <p:nvPr/>
        </p:nvSpPr>
        <p:spPr>
          <a:xfrm>
            <a:off x="9402013" y="9204097"/>
            <a:ext cx="3344774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Source: The internet, really, all of it</a:t>
            </a:r>
          </a:p>
        </p:txBody>
      </p:sp>
      <p:pic>
        <p:nvPicPr>
          <p:cNvPr id="232" name="cat.jpg" descr="ca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9314" y="3744515"/>
            <a:ext cx="1097084" cy="109617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Line"/>
          <p:cNvSpPr/>
          <p:nvPr/>
        </p:nvSpPr>
        <p:spPr>
          <a:xfrm>
            <a:off x="8748138" y="4292600"/>
            <a:ext cx="50008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22667" y="3833142"/>
            <a:ext cx="1284090" cy="9189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Network"/>
          <p:cNvSpPr txBox="1"/>
          <p:nvPr/>
        </p:nvSpPr>
        <p:spPr>
          <a:xfrm>
            <a:off x="9514268" y="4124097"/>
            <a:ext cx="900888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sp>
        <p:nvSpPr>
          <p:cNvPr id="236" name="Line"/>
          <p:cNvSpPr/>
          <p:nvPr/>
        </p:nvSpPr>
        <p:spPr>
          <a:xfrm>
            <a:off x="10681197" y="4292600"/>
            <a:ext cx="50008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" name="Cat?"/>
          <p:cNvSpPr txBox="1"/>
          <p:nvPr/>
        </p:nvSpPr>
        <p:spPr>
          <a:xfrm>
            <a:off x="11333026" y="4124097"/>
            <a:ext cx="554636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Cat?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40" name="In classification we output a probability of belonging to a class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511800" cy="6286500"/>
          </a:xfrm>
          <a:prstGeom prst="rect">
            <a:avLst/>
          </a:prstGeom>
        </p:spPr>
        <p:txBody>
          <a:bodyPr/>
          <a:lstStyle/>
          <a:p>
            <a:r>
              <a:t>In classification we output a </a:t>
            </a:r>
            <a:r>
              <a:rPr b="1"/>
              <a:t>probability</a:t>
            </a:r>
            <a:r>
              <a:t> of belonging to a class.</a:t>
            </a:r>
          </a:p>
          <a:p>
            <a:r>
              <a:t>Lets say that our dataset contains images which are labelled as "cat" and "not cat".</a:t>
            </a:r>
          </a:p>
          <a:p>
            <a:r>
              <a:t>First we pre-process the labels so that </a:t>
            </a:r>
            <a:r>
              <a:rPr b="1"/>
              <a:t>"cat" is 1</a:t>
            </a:r>
            <a:r>
              <a:t>, and </a:t>
            </a:r>
            <a:r>
              <a:rPr b="1"/>
              <a:t>"not cat" is 0</a:t>
            </a:r>
            <a:r>
              <a:t>.</a:t>
            </a:r>
          </a:p>
          <a:p>
            <a:r>
              <a:t>We will output the probability of being a cat.</a:t>
            </a:r>
          </a:p>
        </p:txBody>
      </p:sp>
      <p:sp>
        <p:nvSpPr>
          <p:cNvPr id="241" name="Source: The internet, really, all of it"/>
          <p:cNvSpPr txBox="1"/>
          <p:nvPr/>
        </p:nvSpPr>
        <p:spPr>
          <a:xfrm>
            <a:off x="9402013" y="9204097"/>
            <a:ext cx="3344774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Source: The internet, really, all of it</a:t>
            </a:r>
          </a:p>
        </p:txBody>
      </p:sp>
      <p:pic>
        <p:nvPicPr>
          <p:cNvPr id="242" name="cat.jpg" descr="ca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9314" y="3744515"/>
            <a:ext cx="1097084" cy="109617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Line"/>
          <p:cNvSpPr/>
          <p:nvPr/>
        </p:nvSpPr>
        <p:spPr>
          <a:xfrm>
            <a:off x="8748138" y="4292600"/>
            <a:ext cx="50008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9322667" y="3833142"/>
            <a:ext cx="1284090" cy="9189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5" name="Network"/>
          <p:cNvSpPr txBox="1"/>
          <p:nvPr/>
        </p:nvSpPr>
        <p:spPr>
          <a:xfrm>
            <a:off x="9514268" y="4124097"/>
            <a:ext cx="900888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sp>
        <p:nvSpPr>
          <p:cNvPr id="246" name="Line"/>
          <p:cNvSpPr/>
          <p:nvPr/>
        </p:nvSpPr>
        <p:spPr>
          <a:xfrm>
            <a:off x="10681197" y="4292600"/>
            <a:ext cx="50008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" name="Probability of cat"/>
          <p:cNvSpPr txBox="1"/>
          <p:nvPr/>
        </p:nvSpPr>
        <p:spPr>
          <a:xfrm>
            <a:off x="11243026" y="4124097"/>
            <a:ext cx="171064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Probability of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Equation"/>
              <p:cNvSpPr txBox="1"/>
              <p:nvPr/>
            </p:nvSpPr>
            <p:spPr>
              <a:xfrm>
                <a:off x="7629948" y="6477181"/>
                <a:ext cx="646448" cy="269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948" y="6477181"/>
                <a:ext cx="646448" cy="269139"/>
              </a:xfrm>
              <a:prstGeom prst="rect">
                <a:avLst/>
              </a:prstGeom>
              <a:blipFill rotWithShape="0">
                <a:blip r:embed="rId3"/>
                <a:stretch>
                  <a:fillRect l="-16981" r="-31132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Equation"/>
              <p:cNvSpPr txBox="1"/>
              <p:nvPr/>
            </p:nvSpPr>
            <p:spPr>
              <a:xfrm>
                <a:off x="7507265" y="8085041"/>
                <a:ext cx="1064266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265" y="8085041"/>
                <a:ext cx="1064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747" t="-13115" r="-5747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Binary classification"/>
          <p:cNvSpPr txBox="1"/>
          <p:nvPr/>
        </p:nvSpPr>
        <p:spPr>
          <a:xfrm>
            <a:off x="4752085" y="1790279"/>
            <a:ext cx="350062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</a:t>
            </a:r>
          </a:p>
        </p:txBody>
      </p:sp>
      <p:sp>
        <p:nvSpPr>
          <p:cNvPr id="251" name="It's a cat"/>
          <p:cNvSpPr txBox="1"/>
          <p:nvPr/>
        </p:nvSpPr>
        <p:spPr>
          <a:xfrm>
            <a:off x="8538188" y="6443247"/>
            <a:ext cx="91998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It's a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Equation"/>
              <p:cNvSpPr txBox="1"/>
              <p:nvPr/>
            </p:nvSpPr>
            <p:spPr>
              <a:xfrm>
                <a:off x="7629948" y="6845481"/>
                <a:ext cx="671441" cy="269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948" y="6845481"/>
                <a:ext cx="671441" cy="269139"/>
              </a:xfrm>
              <a:prstGeom prst="rect">
                <a:avLst/>
              </a:prstGeom>
              <a:blipFill rotWithShape="0">
                <a:blip r:embed="rId5"/>
                <a:stretch>
                  <a:fillRect l="-16364" r="-26364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It's not a cat"/>
          <p:cNvSpPr txBox="1"/>
          <p:nvPr/>
        </p:nvSpPr>
        <p:spPr>
          <a:xfrm>
            <a:off x="8535343" y="6811547"/>
            <a:ext cx="128127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It's not a cat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chine learning tasks…"/>
          <p:cNvSpPr txBox="1">
            <a:spLocks noGrp="1"/>
          </p:cNvSpPr>
          <p:nvPr>
            <p:ph type="body" idx="1"/>
          </p:nvPr>
        </p:nvSpPr>
        <p:spPr>
          <a:xfrm>
            <a:off x="952500" y="2476500"/>
            <a:ext cx="11099800" cy="640080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14:00-14:15 Recap</a:t>
            </a:r>
            <a:endParaRPr lang="en-US" dirty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14:15-15:00 Machine learning tasks: regression / classification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15:00-15:45 Hands-on: multiclass Fashion MNIST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15:45-16:15 Break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16:15</a:t>
            </a:r>
            <a:r>
              <a:rPr lang="en-US" dirty="0" smtClean="0"/>
              <a:t>-16:45 </a:t>
            </a:r>
            <a:r>
              <a:rPr lang="en-US" dirty="0" smtClean="0"/>
              <a:t>Optimizers, regularization techniques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16:45</a:t>
            </a:r>
            <a:r>
              <a:rPr lang="en-US" dirty="0" smtClean="0"/>
              <a:t>-17:30 </a:t>
            </a:r>
            <a:r>
              <a:rPr lang="en-US" dirty="0" smtClean="0"/>
              <a:t>Hands-on: Regularization techniques on F-MNIST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17:30</a:t>
            </a:r>
            <a:r>
              <a:rPr lang="en-US" dirty="0" smtClean="0"/>
              <a:t>-18:00 </a:t>
            </a:r>
            <a:r>
              <a:rPr lang="en-US" dirty="0" smtClean="0"/>
              <a:t>Analyzing sequential data, </a:t>
            </a:r>
            <a:r>
              <a:rPr lang="en-US" dirty="0" smtClean="0"/>
              <a:t>RNNs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18:00-19:00 Diner</a:t>
            </a: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19:00-19:45 </a:t>
            </a:r>
            <a:r>
              <a:rPr lang="en-US" dirty="0" smtClean="0"/>
              <a:t>Hands-on: Predicting future temperatures with an RNN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19:45</a:t>
            </a:r>
            <a:r>
              <a:rPr lang="en-US" dirty="0" smtClean="0"/>
              <a:t>-20:15 </a:t>
            </a:r>
            <a:r>
              <a:rPr lang="en-US" dirty="0" smtClean="0"/>
              <a:t>Types of RNNs: LSTM, </a:t>
            </a:r>
            <a:r>
              <a:rPr lang="en-US" dirty="0" smtClean="0"/>
              <a:t>GRU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20:15-21:00 Hands-on: creating sequences, temperature prediction with GRU-based RNN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Time left: Improving RNNs: regularization, stacking, </a:t>
            </a:r>
            <a:r>
              <a:rPr lang="en-US" dirty="0" err="1" smtClean="0"/>
              <a:t>stateful</a:t>
            </a:r>
            <a:r>
              <a:rPr lang="en-US" dirty="0" smtClean="0"/>
              <a:t> and bi-directional RNNs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Time left: Hands-on: Improved RNNs on temperature prediction</a:t>
            </a: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dirty="0"/>
          </a:p>
        </p:txBody>
      </p:sp>
      <p:sp>
        <p:nvSpPr>
          <p:cNvPr id="137" name="Overview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83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/>
            </a:lvl1pPr>
          </a:lstStyle>
          <a:p>
            <a:r>
              <a:rPr lang="en-US" dirty="0" smtClean="0"/>
              <a:t>Today’s program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6499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56" name="How do we output a probability from a neuron?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11099800" cy="34994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2039" indent="-312039" defTabSz="531622">
              <a:spcBef>
                <a:spcPts val="2900"/>
              </a:spcBef>
              <a:defRPr sz="2548"/>
            </a:pPr>
            <a:r>
              <a:t>How do we output a probability from a neuron?</a:t>
            </a:r>
          </a:p>
          <a:p>
            <a:pPr marL="312039" indent="-312039" defTabSz="531622">
              <a:spcBef>
                <a:spcPts val="2900"/>
              </a:spcBef>
              <a:defRPr sz="2548"/>
            </a:pPr>
            <a:r>
              <a:t>We can not simply have the output be a linear regression of last layer since it can output negative numbers and large positive numbers.</a:t>
            </a:r>
          </a:p>
          <a:p>
            <a:pPr marL="312039" indent="-312039" defTabSz="531622">
              <a:spcBef>
                <a:spcPts val="2900"/>
              </a:spcBef>
              <a:defRPr sz="2548"/>
            </a:pPr>
            <a:r>
              <a:t>We need </a:t>
            </a:r>
          </a:p>
          <a:p>
            <a:pPr marL="312039" indent="-312039" defTabSz="531622">
              <a:spcBef>
                <a:spcPts val="2900"/>
              </a:spcBef>
              <a:defRPr sz="2548"/>
            </a:pPr>
            <a:r>
              <a:t>To fix this we simply apply a sigmoid activation as an activation after the linear regression output, as we have already seen.</a:t>
            </a:r>
          </a:p>
        </p:txBody>
      </p:sp>
      <p:sp>
        <p:nvSpPr>
          <p:cNvPr id="257" name="Binary classification - architecture"/>
          <p:cNvSpPr txBox="1"/>
          <p:nvPr/>
        </p:nvSpPr>
        <p:spPr>
          <a:xfrm>
            <a:off x="3566413" y="1790279"/>
            <a:ext cx="587197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 -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Equation"/>
              <p:cNvSpPr txBox="1"/>
              <p:nvPr/>
            </p:nvSpPr>
            <p:spPr>
              <a:xfrm>
                <a:off x="5102647" y="7654528"/>
                <a:ext cx="2204706" cy="6463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200" dirty="0"/>
              </a:p>
            </p:txBody>
          </p:sp>
        </mc:Choice>
        <mc:Fallback>
          <p:sp>
            <p:nvSpPr>
              <p:cNvPr id="2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647" y="7654528"/>
                <a:ext cx="2204706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Equation"/>
              <p:cNvSpPr txBox="1"/>
              <p:nvPr/>
            </p:nvSpPr>
            <p:spPr>
              <a:xfrm>
                <a:off x="2842048" y="4508681"/>
                <a:ext cx="140512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48" y="4508681"/>
                <a:ext cx="140512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896" t="-15000" r="-4329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5153447" y="6668386"/>
                <a:ext cx="2348028" cy="4080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𝒘𝒂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 dirty="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447" y="6668386"/>
                <a:ext cx="2348028" cy="408052"/>
              </a:xfrm>
              <a:prstGeom prst="rect">
                <a:avLst/>
              </a:prstGeom>
              <a:blipFill rotWithShape="0">
                <a:blip r:embed="rId4"/>
                <a:stretch>
                  <a:fillRect r="-11140" b="-313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Linear regression"/>
          <p:cNvSpPr txBox="1"/>
          <p:nvPr/>
        </p:nvSpPr>
        <p:spPr>
          <a:xfrm>
            <a:off x="8307476" y="6833486"/>
            <a:ext cx="180004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Linear regression</a:t>
            </a:r>
          </a:p>
        </p:txBody>
      </p:sp>
      <p:sp>
        <p:nvSpPr>
          <p:cNvPr id="262" name="Apply sigmoid after linear regression"/>
          <p:cNvSpPr txBox="1"/>
          <p:nvPr/>
        </p:nvSpPr>
        <p:spPr>
          <a:xfrm>
            <a:off x="7373061" y="7890292"/>
            <a:ext cx="3668878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Apply sigmoid after linear regression</a:t>
            </a:r>
          </a:p>
        </p:txBody>
      </p:sp>
      <p:sp>
        <p:nvSpPr>
          <p:cNvPr id="263" name="&quot;layer_dense(unit = 1, activation = &quot;sigmoid&quot;)&quot;"/>
          <p:cNvSpPr txBox="1"/>
          <p:nvPr/>
        </p:nvSpPr>
        <p:spPr>
          <a:xfrm>
            <a:off x="4646929" y="8710952"/>
            <a:ext cx="4549141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"layer_dense(unit = 1, activation = "sigmoid")"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11099800" cy="281860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Binary classification - sigmoid"/>
          <p:cNvSpPr txBox="1"/>
          <p:nvPr/>
        </p:nvSpPr>
        <p:spPr>
          <a:xfrm>
            <a:off x="3898074" y="1790279"/>
            <a:ext cx="520865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 - sigmoid</a:t>
            </a:r>
          </a:p>
        </p:txBody>
      </p:sp>
      <p:pic>
        <p:nvPicPr>
          <p:cNvPr id="268" name="sigmoid.png" descr="sigm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692400"/>
            <a:ext cx="8128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71" name="Then we need to provide a loss function, since MSE is a bit too primitive for this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0157222" cy="6286500"/>
          </a:xfrm>
          <a:prstGeom prst="rect">
            <a:avLst/>
          </a:prstGeom>
        </p:spPr>
        <p:txBody>
          <a:bodyPr/>
          <a:lstStyle/>
          <a:p>
            <a:r>
              <a:t>Then we need to provide a loss function, since MSE is a bit too primitive for this.</a:t>
            </a:r>
          </a:p>
          <a:p>
            <a:r>
              <a:t>The standard approach in binary classification using sigmoid is to use the following loss.</a:t>
            </a:r>
          </a:p>
        </p:txBody>
      </p:sp>
      <p:sp>
        <p:nvSpPr>
          <p:cNvPr id="272" name="Binary classification - loss"/>
          <p:cNvSpPr txBox="1"/>
          <p:nvPr/>
        </p:nvSpPr>
        <p:spPr>
          <a:xfrm>
            <a:off x="4229925" y="1790279"/>
            <a:ext cx="454495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 -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3" name="Equation"/>
              <p:cNvSpPr txBox="1"/>
              <p:nvPr/>
            </p:nvSpPr>
            <p:spPr>
              <a:xfrm>
                <a:off x="4175692" y="7610892"/>
                <a:ext cx="5253361" cy="492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692" y="7610892"/>
                <a:ext cx="5253361" cy="4928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76" name="To see how it works go through the cases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0157222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To see how it works go through the cases.</a:t>
            </a:r>
          </a:p>
          <a:p>
            <a:endParaRPr dirty="0"/>
          </a:p>
          <a:p>
            <a:r>
              <a:rPr dirty="0"/>
              <a:t>This allows us to express 0 loss when making correct predictions, and infinitely large loss when making incorrect predictions.</a:t>
            </a:r>
          </a:p>
        </p:txBody>
      </p:sp>
      <p:sp>
        <p:nvSpPr>
          <p:cNvPr id="277" name="Binary classification - loss justification"/>
          <p:cNvSpPr txBox="1"/>
          <p:nvPr/>
        </p:nvSpPr>
        <p:spPr>
          <a:xfrm>
            <a:off x="3210369" y="1790279"/>
            <a:ext cx="658406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 - loss justification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Equation"/>
              <p:cNvSpPr txBox="1"/>
              <p:nvPr/>
            </p:nvSpPr>
            <p:spPr>
              <a:xfrm>
                <a:off x="3704403" y="3329809"/>
                <a:ext cx="525336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403" y="3329809"/>
                <a:ext cx="525336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13" t="-13115" r="-5691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4005343" y="4891778"/>
                <a:ext cx="725966" cy="269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43" y="4891778"/>
                <a:ext cx="725966" cy="269139"/>
              </a:xfrm>
              <a:prstGeom prst="rect">
                <a:avLst/>
              </a:prstGeom>
              <a:blipFill rotWithShape="0">
                <a:blip r:embed="rId3"/>
                <a:stretch>
                  <a:fillRect l="-15126" r="-23529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Equation"/>
              <p:cNvSpPr txBox="1"/>
              <p:nvPr/>
            </p:nvSpPr>
            <p:spPr>
              <a:xfrm>
                <a:off x="3992846" y="5350292"/>
                <a:ext cx="750960" cy="269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46" y="5350292"/>
                <a:ext cx="750960" cy="269139"/>
              </a:xfrm>
              <a:prstGeom prst="rect">
                <a:avLst/>
              </a:prstGeom>
              <a:blipFill rotWithShape="0">
                <a:blip r:embed="rId4"/>
                <a:stretch>
                  <a:fillRect l="-14634" r="-18699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Equation"/>
              <p:cNvSpPr txBox="1"/>
              <p:nvPr/>
            </p:nvSpPr>
            <p:spPr>
              <a:xfrm>
                <a:off x="5821036" y="4891778"/>
                <a:ext cx="237129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36" y="4891778"/>
                <a:ext cx="237129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314" t="-13115" r="-13111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Equation"/>
              <p:cNvSpPr txBox="1"/>
              <p:nvPr/>
            </p:nvSpPr>
            <p:spPr>
              <a:xfrm>
                <a:off x="5821036" y="5346365"/>
                <a:ext cx="290727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36" y="5346365"/>
                <a:ext cx="29072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887" t="-13115" r="-10482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Equation"/>
              <p:cNvSpPr txBox="1"/>
              <p:nvPr/>
            </p:nvSpPr>
            <p:spPr>
              <a:xfrm>
                <a:off x="4970136" y="7639694"/>
                <a:ext cx="1474657" cy="2749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36" y="7639694"/>
                <a:ext cx="1474657" cy="274931"/>
              </a:xfrm>
              <a:prstGeom prst="rect">
                <a:avLst/>
              </a:prstGeom>
              <a:blipFill rotWithShape="0">
                <a:blip r:embed="rId7"/>
                <a:stretch>
                  <a:fillRect l="-3306" r="-16529" b="-8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Equation"/>
              <p:cNvSpPr txBox="1"/>
              <p:nvPr/>
            </p:nvSpPr>
            <p:spPr>
              <a:xfrm>
                <a:off x="4970136" y="8255696"/>
                <a:ext cx="1683513" cy="2749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36" y="8255696"/>
                <a:ext cx="1683513" cy="274930"/>
              </a:xfrm>
              <a:prstGeom prst="rect">
                <a:avLst/>
              </a:prstGeom>
              <a:blipFill rotWithShape="0">
                <a:blip r:embed="rId8"/>
                <a:stretch>
                  <a:fillRect l="-2899" r="-20290" b="-8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Equation"/>
              <p:cNvSpPr txBox="1"/>
              <p:nvPr/>
            </p:nvSpPr>
            <p:spPr>
              <a:xfrm>
                <a:off x="2201943" y="7640493"/>
                <a:ext cx="174118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943" y="7640493"/>
                <a:ext cx="174118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497" t="-13115" r="-3497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Equation"/>
              <p:cNvSpPr txBox="1"/>
              <p:nvPr/>
            </p:nvSpPr>
            <p:spPr>
              <a:xfrm>
                <a:off x="2201943" y="8256495"/>
                <a:ext cx="174118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943" y="8256495"/>
                <a:ext cx="174118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497" t="-13115" r="-3497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89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0" name="cat.jpg" descr="ca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9380" y="3998515"/>
            <a:ext cx="1097085" cy="109617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>
            <a:off x="5168205" y="4546600"/>
            <a:ext cx="50008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5742733" y="4087142"/>
            <a:ext cx="1284091" cy="9189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Network"/>
          <p:cNvSpPr txBox="1"/>
          <p:nvPr/>
        </p:nvSpPr>
        <p:spPr>
          <a:xfrm>
            <a:off x="5934334" y="4378097"/>
            <a:ext cx="900889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sp>
        <p:nvSpPr>
          <p:cNvPr id="294" name="Line"/>
          <p:cNvSpPr/>
          <p:nvPr/>
        </p:nvSpPr>
        <p:spPr>
          <a:xfrm>
            <a:off x="7101264" y="4546600"/>
            <a:ext cx="50008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Equation"/>
              <p:cNvSpPr txBox="1"/>
              <p:nvPr/>
            </p:nvSpPr>
            <p:spPr>
              <a:xfrm>
                <a:off x="7867394" y="4409516"/>
                <a:ext cx="211115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394" y="4409516"/>
                <a:ext cx="211115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890" t="-13115" r="-4335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Line"/>
          <p:cNvSpPr/>
          <p:nvPr/>
        </p:nvSpPr>
        <p:spPr>
          <a:xfrm flipH="1">
            <a:off x="8652200" y="3759199"/>
            <a:ext cx="122806" cy="57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We want this"/>
          <p:cNvSpPr txBox="1"/>
          <p:nvPr/>
        </p:nvSpPr>
        <p:spPr>
          <a:xfrm>
            <a:off x="8112387" y="3337812"/>
            <a:ext cx="132252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 want this</a:t>
            </a:r>
          </a:p>
        </p:txBody>
      </p:sp>
      <p:sp>
        <p:nvSpPr>
          <p:cNvPr id="298" name="Binary classification summary"/>
          <p:cNvSpPr txBox="1"/>
          <p:nvPr/>
        </p:nvSpPr>
        <p:spPr>
          <a:xfrm>
            <a:off x="3911980" y="1790279"/>
            <a:ext cx="518083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 summary</a:t>
            </a:r>
          </a:p>
        </p:txBody>
      </p:sp>
      <p:sp>
        <p:nvSpPr>
          <p:cNvPr id="299" name="We optimise it like this"/>
          <p:cNvSpPr txBox="1"/>
          <p:nvPr/>
        </p:nvSpPr>
        <p:spPr>
          <a:xfrm>
            <a:off x="6341702" y="7122778"/>
            <a:ext cx="222229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 optimise it like this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Equation"/>
              <p:cNvSpPr txBox="1"/>
              <p:nvPr/>
            </p:nvSpPr>
            <p:spPr>
              <a:xfrm>
                <a:off x="5412132" y="8267471"/>
                <a:ext cx="525336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32" y="8267471"/>
                <a:ext cx="525336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12" t="-13115" r="-5568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Line"/>
          <p:cNvSpPr/>
          <p:nvPr/>
        </p:nvSpPr>
        <p:spPr>
          <a:xfrm flipH="1">
            <a:off x="7549220" y="7474214"/>
            <a:ext cx="122806" cy="57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5946284" y="6301202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 flipV="1">
            <a:off x="5326695" y="6777722"/>
            <a:ext cx="589957" cy="326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5327665" y="6071776"/>
            <a:ext cx="587369" cy="3233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 flipV="1">
            <a:off x="5327980" y="6528976"/>
            <a:ext cx="5962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Equation"/>
              <p:cNvSpPr txBox="1"/>
              <p:nvPr/>
            </p:nvSpPr>
            <p:spPr>
              <a:xfrm>
                <a:off x="6145092" y="6379609"/>
                <a:ext cx="116739" cy="1554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3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092" y="6379609"/>
                <a:ext cx="116739" cy="155449"/>
              </a:xfrm>
              <a:prstGeom prst="rect">
                <a:avLst/>
              </a:prstGeom>
              <a:blipFill rotWithShape="0">
                <a:blip r:embed="rId5"/>
                <a:stretch>
                  <a:fillRect l="-63158" r="-94737" b="-144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Equation"/>
              <p:cNvSpPr txBox="1"/>
              <p:nvPr/>
            </p:nvSpPr>
            <p:spPr>
              <a:xfrm>
                <a:off x="8851627" y="6270971"/>
                <a:ext cx="207774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627" y="6270971"/>
                <a:ext cx="207774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33" t="-15000" r="-4399" b="-3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Line"/>
          <p:cNvSpPr/>
          <p:nvPr/>
        </p:nvSpPr>
        <p:spPr>
          <a:xfrm flipH="1">
            <a:off x="7953201" y="5731986"/>
            <a:ext cx="122806" cy="57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9" name="We can get it like this"/>
          <p:cNvSpPr txBox="1"/>
          <p:nvPr/>
        </p:nvSpPr>
        <p:spPr>
          <a:xfrm>
            <a:off x="6864231" y="5420978"/>
            <a:ext cx="2117040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 can get it like this</a:t>
            </a:r>
          </a:p>
        </p:txBody>
      </p:sp>
      <p:sp>
        <p:nvSpPr>
          <p:cNvPr id="310" name="Circle"/>
          <p:cNvSpPr/>
          <p:nvPr/>
        </p:nvSpPr>
        <p:spPr>
          <a:xfrm>
            <a:off x="7466571" y="6292789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" name="Equation"/>
              <p:cNvSpPr txBox="1"/>
              <p:nvPr/>
            </p:nvSpPr>
            <p:spPr>
              <a:xfrm>
                <a:off x="7589179" y="6383896"/>
                <a:ext cx="26173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179" y="6383896"/>
                <a:ext cx="26173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5581" t="-13115" r="-74419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Line"/>
          <p:cNvSpPr/>
          <p:nvPr/>
        </p:nvSpPr>
        <p:spPr>
          <a:xfrm>
            <a:off x="6563477" y="6556238"/>
            <a:ext cx="8002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Equation"/>
              <p:cNvSpPr txBox="1"/>
              <p:nvPr/>
            </p:nvSpPr>
            <p:spPr>
              <a:xfrm>
                <a:off x="6632187" y="6160205"/>
                <a:ext cx="523868" cy="260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187" y="6160205"/>
                <a:ext cx="523868" cy="260300"/>
              </a:xfrm>
              <a:prstGeom prst="rect">
                <a:avLst/>
              </a:prstGeom>
              <a:blipFill rotWithShape="0">
                <a:blip r:embed="rId8"/>
                <a:stretch>
                  <a:fillRect l="-15116" r="-32558" b="-9761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Equation"/>
              <p:cNvSpPr txBox="1"/>
              <p:nvPr/>
            </p:nvSpPr>
            <p:spPr>
              <a:xfrm>
                <a:off x="9127680" y="6593133"/>
                <a:ext cx="751689" cy="260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680" y="6593133"/>
                <a:ext cx="751689" cy="260300"/>
              </a:xfrm>
              <a:prstGeom prst="rect">
                <a:avLst/>
              </a:prstGeom>
              <a:blipFill rotWithShape="0">
                <a:blip r:embed="rId9"/>
                <a:stretch>
                  <a:fillRect l="-8871" r="-38710" b="-9761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5" name="Circle"/>
          <p:cNvSpPr/>
          <p:nvPr/>
        </p:nvSpPr>
        <p:spPr>
          <a:xfrm>
            <a:off x="4746383" y="5565988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6" name="Equation"/>
              <p:cNvSpPr txBox="1"/>
              <p:nvPr/>
            </p:nvSpPr>
            <p:spPr>
              <a:xfrm>
                <a:off x="4907504" y="5632943"/>
                <a:ext cx="22229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04" y="5632943"/>
                <a:ext cx="222296" cy="210834"/>
              </a:xfrm>
              <a:prstGeom prst="rect">
                <a:avLst/>
              </a:prstGeom>
              <a:blipFill rotWithShape="0">
                <a:blip r:embed="rId10"/>
                <a:stretch>
                  <a:fillRect l="-32432" r="-62162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" name="Circle"/>
          <p:cNvSpPr/>
          <p:nvPr/>
        </p:nvSpPr>
        <p:spPr>
          <a:xfrm>
            <a:off x="4730319" y="6284962"/>
            <a:ext cx="544539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8" name="Equation"/>
              <p:cNvSpPr txBox="1"/>
              <p:nvPr/>
            </p:nvSpPr>
            <p:spPr>
              <a:xfrm>
                <a:off x="4878136" y="6368157"/>
                <a:ext cx="248906" cy="2108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3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136" y="6368157"/>
                <a:ext cx="248906" cy="210835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48780" b="-10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Circle"/>
          <p:cNvSpPr/>
          <p:nvPr/>
        </p:nvSpPr>
        <p:spPr>
          <a:xfrm>
            <a:off x="4746818" y="6956817"/>
            <a:ext cx="544538" cy="547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0" name="Equation"/>
              <p:cNvSpPr txBox="1"/>
              <p:nvPr/>
            </p:nvSpPr>
            <p:spPr>
              <a:xfrm>
                <a:off x="4907504" y="7023772"/>
                <a:ext cx="236351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32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04" y="7023772"/>
                <a:ext cx="236351" cy="213864"/>
              </a:xfrm>
              <a:prstGeom prst="rect">
                <a:avLst/>
              </a:prstGeom>
              <a:blipFill rotWithShape="0">
                <a:blip r:embed="rId12"/>
                <a:stretch>
                  <a:fillRect l="-30769" r="-56410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1" name="..."/>
          <p:cNvSpPr txBox="1"/>
          <p:nvPr/>
        </p:nvSpPr>
        <p:spPr>
          <a:xfrm>
            <a:off x="4032190" y="6588447"/>
            <a:ext cx="283770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322" name="Line"/>
          <p:cNvSpPr/>
          <p:nvPr/>
        </p:nvSpPr>
        <p:spPr>
          <a:xfrm>
            <a:off x="4045043" y="5804346"/>
            <a:ext cx="514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Line"/>
          <p:cNvSpPr/>
          <p:nvPr/>
        </p:nvSpPr>
        <p:spPr>
          <a:xfrm>
            <a:off x="4117023" y="5936337"/>
            <a:ext cx="487364" cy="487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326" name="We can also go another approach and output two values. The probability of &quot;cat&quot; and the probability of &quot;not cat&quot;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also go another approach and output two values. The probability of "cat" and the probability of "not cat".</a:t>
            </a:r>
          </a:p>
          <a:p>
            <a:r>
              <a:t>We output two things at once!</a:t>
            </a:r>
          </a:p>
          <a:p>
            <a:r>
              <a:t>Why? This approach generalises to more classes.</a:t>
            </a:r>
          </a:p>
          <a:p>
            <a:r>
              <a:t>In multi-class classification we want to label the input as </a:t>
            </a:r>
            <a:r>
              <a:rPr b="1"/>
              <a:t>one of multiple classes</a:t>
            </a:r>
            <a:r>
              <a:t>.</a:t>
            </a:r>
          </a:p>
        </p:txBody>
      </p:sp>
      <p:sp>
        <p:nvSpPr>
          <p:cNvPr id="327" name="Binary classification as multi-class classification"/>
          <p:cNvSpPr txBox="1"/>
          <p:nvPr/>
        </p:nvSpPr>
        <p:spPr>
          <a:xfrm>
            <a:off x="2370645" y="1790279"/>
            <a:ext cx="826351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Binary classification as multi-class classification</a:t>
            </a:r>
          </a:p>
        </p:txBody>
      </p:sp>
      <p:pic>
        <p:nvPicPr>
          <p:cNvPr id="328" name="cat.jpg" descr="ca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1949" y="4878585"/>
            <a:ext cx="1097085" cy="109617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Line"/>
          <p:cNvSpPr/>
          <p:nvPr/>
        </p:nvSpPr>
        <p:spPr>
          <a:xfrm>
            <a:off x="7980774" y="5426670"/>
            <a:ext cx="5000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Rectangle"/>
          <p:cNvSpPr/>
          <p:nvPr/>
        </p:nvSpPr>
        <p:spPr>
          <a:xfrm>
            <a:off x="8555302" y="4967213"/>
            <a:ext cx="1284090" cy="918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1" name="Network"/>
          <p:cNvSpPr txBox="1"/>
          <p:nvPr/>
        </p:nvSpPr>
        <p:spPr>
          <a:xfrm>
            <a:off x="8746903" y="5258167"/>
            <a:ext cx="90088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sp>
        <p:nvSpPr>
          <p:cNvPr id="332" name="Line"/>
          <p:cNvSpPr/>
          <p:nvPr/>
        </p:nvSpPr>
        <p:spPr>
          <a:xfrm>
            <a:off x="9913832" y="5426670"/>
            <a:ext cx="5000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3" name="Probability of cat"/>
          <p:cNvSpPr txBox="1"/>
          <p:nvPr/>
        </p:nvSpPr>
        <p:spPr>
          <a:xfrm>
            <a:off x="10681562" y="4980740"/>
            <a:ext cx="1710640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Probability of cat</a:t>
            </a:r>
          </a:p>
        </p:txBody>
      </p:sp>
      <p:sp>
        <p:nvSpPr>
          <p:cNvPr id="334" name="Rectangle"/>
          <p:cNvSpPr/>
          <p:nvPr/>
        </p:nvSpPr>
        <p:spPr>
          <a:xfrm>
            <a:off x="10470894" y="4752984"/>
            <a:ext cx="2131976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5" name="Rectangle"/>
          <p:cNvSpPr/>
          <p:nvPr/>
        </p:nvSpPr>
        <p:spPr>
          <a:xfrm>
            <a:off x="10470894" y="5451484"/>
            <a:ext cx="2131976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6" name="Probability of not-cat"/>
          <p:cNvSpPr txBox="1"/>
          <p:nvPr/>
        </p:nvSpPr>
        <p:spPr>
          <a:xfrm>
            <a:off x="10489639" y="5637390"/>
            <a:ext cx="2094485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Probability of not-cat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339" name="If we have 5 classes, dog, cat, fish, bird and mouse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we have 5 classes, dog, cat, fish, bird and mouse.</a:t>
            </a:r>
          </a:p>
          <a:p>
            <a:r>
              <a:t>We could represent them as 0, 1, 2, 3, 4 but that does not work well.</a:t>
            </a:r>
          </a:p>
          <a:p>
            <a:pPr lvl="1"/>
            <a:r>
              <a:t>We would need to use regression.</a:t>
            </a:r>
          </a:p>
          <a:p>
            <a:r>
              <a:t>We rather use </a:t>
            </a:r>
            <a:r>
              <a:rPr b="1"/>
              <a:t>one-hot encoding</a:t>
            </a:r>
            <a:r>
              <a:t>.</a:t>
            </a:r>
          </a:p>
        </p:txBody>
      </p:sp>
      <p:sp>
        <p:nvSpPr>
          <p:cNvPr id="340" name="One-hot encoding"/>
          <p:cNvSpPr txBox="1"/>
          <p:nvPr/>
        </p:nvSpPr>
        <p:spPr>
          <a:xfrm>
            <a:off x="4899533" y="1790279"/>
            <a:ext cx="320573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Equation"/>
              <p:cNvSpPr txBox="1"/>
              <p:nvPr/>
            </p:nvSpPr>
            <p:spPr>
              <a:xfrm>
                <a:off x="7555935" y="5632246"/>
                <a:ext cx="542105" cy="2036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935" y="5632246"/>
                <a:ext cx="542105" cy="203608"/>
              </a:xfrm>
              <a:prstGeom prst="rect">
                <a:avLst/>
              </a:prstGeom>
              <a:blipFill rotWithShape="0">
                <a:blip r:embed="rId2"/>
                <a:stretch>
                  <a:fillRect l="-15730" r="-7865" b="-13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Square"/>
          <p:cNvSpPr/>
          <p:nvPr/>
        </p:nvSpPr>
        <p:spPr>
          <a:xfrm>
            <a:off x="8192028" y="4325561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8381343" y="4481618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43" y="4481618"/>
                <a:ext cx="138075" cy="210618"/>
              </a:xfrm>
              <a:prstGeom prst="rect">
                <a:avLst/>
              </a:prstGeom>
              <a:blipFill rotWithShape="0">
                <a:blip r:embed="rId3"/>
                <a:stretch>
                  <a:fillRect l="-78261" r="-95652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Square"/>
          <p:cNvSpPr/>
          <p:nvPr/>
        </p:nvSpPr>
        <p:spPr>
          <a:xfrm>
            <a:off x="8192028" y="4858961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Equation"/>
              <p:cNvSpPr txBox="1"/>
              <p:nvPr/>
            </p:nvSpPr>
            <p:spPr>
              <a:xfrm>
                <a:off x="8407099" y="5017152"/>
                <a:ext cx="86564" cy="2063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099" y="5017152"/>
                <a:ext cx="86564" cy="206351"/>
              </a:xfrm>
              <a:prstGeom prst="rect">
                <a:avLst/>
              </a:prstGeom>
              <a:blipFill rotWithShape="0">
                <a:blip r:embed="rId4"/>
                <a:stretch>
                  <a:fillRect l="-121429" r="-228571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" name="Square"/>
          <p:cNvSpPr/>
          <p:nvPr/>
        </p:nvSpPr>
        <p:spPr>
          <a:xfrm>
            <a:off x="8192028" y="5388094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Square"/>
          <p:cNvSpPr/>
          <p:nvPr/>
        </p:nvSpPr>
        <p:spPr>
          <a:xfrm>
            <a:off x="8192028" y="5887529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Square"/>
          <p:cNvSpPr/>
          <p:nvPr/>
        </p:nvSpPr>
        <p:spPr>
          <a:xfrm>
            <a:off x="8192028" y="6420929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8381343" y="5550232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43" y="5550232"/>
                <a:ext cx="138075" cy="210617"/>
              </a:xfrm>
              <a:prstGeom prst="rect">
                <a:avLst/>
              </a:prstGeom>
              <a:blipFill rotWithShape="0">
                <a:blip r:embed="rId5"/>
                <a:stretch>
                  <a:fillRect l="-78261" r="-95652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Equation"/>
              <p:cNvSpPr txBox="1"/>
              <p:nvPr/>
            </p:nvSpPr>
            <p:spPr>
              <a:xfrm>
                <a:off x="8381343" y="6089713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43" y="6089713"/>
                <a:ext cx="138075" cy="210617"/>
              </a:xfrm>
              <a:prstGeom prst="rect">
                <a:avLst/>
              </a:prstGeom>
              <a:blipFill rotWithShape="0">
                <a:blip r:embed="rId6"/>
                <a:stretch>
                  <a:fillRect l="-78261" r="-95652" b="-8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8381343" y="6612765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43" y="6612765"/>
                <a:ext cx="138075" cy="210618"/>
              </a:xfrm>
              <a:prstGeom prst="rect">
                <a:avLst/>
              </a:prstGeom>
              <a:blipFill rotWithShape="0">
                <a:blip r:embed="rId7"/>
                <a:stretch>
                  <a:fillRect l="-78261" r="-95652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2" name="Line"/>
          <p:cNvSpPr/>
          <p:nvPr/>
        </p:nvSpPr>
        <p:spPr>
          <a:xfrm flipH="1">
            <a:off x="8866079" y="4607925"/>
            <a:ext cx="438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Not a dog"/>
          <p:cNvSpPr txBox="1"/>
          <p:nvPr/>
        </p:nvSpPr>
        <p:spPr>
          <a:xfrm>
            <a:off x="9417158" y="4418424"/>
            <a:ext cx="104028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Not a dog</a:t>
            </a:r>
          </a:p>
        </p:txBody>
      </p:sp>
      <p:sp>
        <p:nvSpPr>
          <p:cNvPr id="354" name="Line"/>
          <p:cNvSpPr/>
          <p:nvPr/>
        </p:nvSpPr>
        <p:spPr>
          <a:xfrm flipH="1">
            <a:off x="8904179" y="5141324"/>
            <a:ext cx="438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5" name="a cat"/>
          <p:cNvSpPr txBox="1"/>
          <p:nvPr/>
        </p:nvSpPr>
        <p:spPr>
          <a:xfrm>
            <a:off x="9686703" y="4951824"/>
            <a:ext cx="577394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 cat</a:t>
            </a:r>
          </a:p>
        </p:txBody>
      </p:sp>
      <p:sp>
        <p:nvSpPr>
          <p:cNvPr id="356" name="Line"/>
          <p:cNvSpPr/>
          <p:nvPr/>
        </p:nvSpPr>
        <p:spPr>
          <a:xfrm flipH="1">
            <a:off x="8916879" y="5674724"/>
            <a:ext cx="438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7" name="Not a fish"/>
          <p:cNvSpPr txBox="1"/>
          <p:nvPr/>
        </p:nvSpPr>
        <p:spPr>
          <a:xfrm>
            <a:off x="9550660" y="5480957"/>
            <a:ext cx="1010210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Not a fish</a:t>
            </a:r>
          </a:p>
        </p:txBody>
      </p:sp>
      <p:sp>
        <p:nvSpPr>
          <p:cNvPr id="358" name="Line"/>
          <p:cNvSpPr/>
          <p:nvPr/>
        </p:nvSpPr>
        <p:spPr>
          <a:xfrm flipH="1">
            <a:off x="8967679" y="6174159"/>
            <a:ext cx="438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9" name="Not a bird"/>
          <p:cNvSpPr txBox="1"/>
          <p:nvPr/>
        </p:nvSpPr>
        <p:spPr>
          <a:xfrm>
            <a:off x="9586424" y="5980391"/>
            <a:ext cx="104028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Not a bird</a:t>
            </a:r>
          </a:p>
        </p:txBody>
      </p:sp>
      <p:sp>
        <p:nvSpPr>
          <p:cNvPr id="360" name="Line"/>
          <p:cNvSpPr/>
          <p:nvPr/>
        </p:nvSpPr>
        <p:spPr>
          <a:xfrm flipH="1">
            <a:off x="8891479" y="6707559"/>
            <a:ext cx="438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1" name="Not a mouse"/>
          <p:cNvSpPr txBox="1"/>
          <p:nvPr/>
        </p:nvSpPr>
        <p:spPr>
          <a:xfrm>
            <a:off x="9376620" y="6513792"/>
            <a:ext cx="1307491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Not a mouse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11153167" y="5543346"/>
                <a:ext cx="542105" cy="2036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167" y="5543346"/>
                <a:ext cx="542105" cy="203608"/>
              </a:xfrm>
              <a:prstGeom prst="rect">
                <a:avLst/>
              </a:prstGeom>
              <a:blipFill rotWithShape="0">
                <a:blip r:embed="rId8"/>
                <a:stretch>
                  <a:fillRect l="-16854" r="-7865" b="-13235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3" name="Square"/>
          <p:cNvSpPr/>
          <p:nvPr/>
        </p:nvSpPr>
        <p:spPr>
          <a:xfrm>
            <a:off x="11789260" y="4236661"/>
            <a:ext cx="51670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Equation"/>
              <p:cNvSpPr txBox="1"/>
              <p:nvPr/>
            </p:nvSpPr>
            <p:spPr>
              <a:xfrm>
                <a:off x="11978575" y="4392718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575" y="4392718"/>
                <a:ext cx="138075" cy="210618"/>
              </a:xfrm>
              <a:prstGeom prst="rect">
                <a:avLst/>
              </a:prstGeom>
              <a:blipFill rotWithShape="0">
                <a:blip r:embed="rId9"/>
                <a:stretch>
                  <a:fillRect l="-78261" r="-95652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5" name="Square"/>
          <p:cNvSpPr/>
          <p:nvPr/>
        </p:nvSpPr>
        <p:spPr>
          <a:xfrm>
            <a:off x="11789260" y="4770061"/>
            <a:ext cx="51670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6" name="Square"/>
          <p:cNvSpPr/>
          <p:nvPr/>
        </p:nvSpPr>
        <p:spPr>
          <a:xfrm>
            <a:off x="11789260" y="5299194"/>
            <a:ext cx="51670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7" name="Square"/>
          <p:cNvSpPr/>
          <p:nvPr/>
        </p:nvSpPr>
        <p:spPr>
          <a:xfrm>
            <a:off x="11789260" y="5798629"/>
            <a:ext cx="51670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8" name="Square"/>
          <p:cNvSpPr/>
          <p:nvPr/>
        </p:nvSpPr>
        <p:spPr>
          <a:xfrm>
            <a:off x="11789260" y="6332029"/>
            <a:ext cx="51670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Equation"/>
              <p:cNvSpPr txBox="1"/>
              <p:nvPr/>
            </p:nvSpPr>
            <p:spPr>
              <a:xfrm>
                <a:off x="11978575" y="5461332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575" y="5461332"/>
                <a:ext cx="138075" cy="210617"/>
              </a:xfrm>
              <a:prstGeom prst="rect">
                <a:avLst/>
              </a:prstGeom>
              <a:blipFill rotWithShape="0">
                <a:blip r:embed="rId10"/>
                <a:stretch>
                  <a:fillRect l="-78261" r="-95652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Equation"/>
              <p:cNvSpPr txBox="1"/>
              <p:nvPr/>
            </p:nvSpPr>
            <p:spPr>
              <a:xfrm>
                <a:off x="11978575" y="6000813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575" y="6000813"/>
                <a:ext cx="138075" cy="210617"/>
              </a:xfrm>
              <a:prstGeom prst="rect">
                <a:avLst/>
              </a:prstGeom>
              <a:blipFill rotWithShape="0">
                <a:blip r:embed="rId11"/>
                <a:stretch>
                  <a:fillRect l="-78261" r="-95652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Equation"/>
              <p:cNvSpPr txBox="1"/>
              <p:nvPr/>
            </p:nvSpPr>
            <p:spPr>
              <a:xfrm>
                <a:off x="11978575" y="4926119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575" y="4926119"/>
                <a:ext cx="138075" cy="210617"/>
              </a:xfrm>
              <a:prstGeom prst="rect">
                <a:avLst/>
              </a:prstGeom>
              <a:blipFill rotWithShape="0">
                <a:blip r:embed="rId12"/>
                <a:stretch>
                  <a:fillRect l="-78261" r="-95652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Equation"/>
              <p:cNvSpPr txBox="1"/>
              <p:nvPr/>
            </p:nvSpPr>
            <p:spPr>
              <a:xfrm>
                <a:off x="12004330" y="6523865"/>
                <a:ext cx="86565" cy="2063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4330" y="6523865"/>
                <a:ext cx="86565" cy="206350"/>
              </a:xfrm>
              <a:prstGeom prst="rect">
                <a:avLst/>
              </a:prstGeom>
              <a:blipFill rotWithShape="0">
                <a:blip r:embed="rId13"/>
                <a:stretch>
                  <a:fillRect l="-121429" r="-228571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375" name="Lets start by representing our correct labels using a vector using one-hot encoding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Lets start by representing our correct labels using a vector using </a:t>
            </a:r>
            <a:r>
              <a:rPr b="1"/>
              <a:t>one-hot encoding</a:t>
            </a:r>
            <a:r>
              <a:t>.</a:t>
            </a:r>
          </a:p>
          <a:p>
            <a:r>
              <a:t>This is then the </a:t>
            </a:r>
            <a:r>
              <a:rPr b="1"/>
              <a:t>true probability distribution</a:t>
            </a:r>
            <a:r>
              <a:t> of the example.</a:t>
            </a:r>
          </a:p>
        </p:txBody>
      </p:sp>
      <p:sp>
        <p:nvSpPr>
          <p:cNvPr id="376" name="Multiclass classification"/>
          <p:cNvSpPr txBox="1"/>
          <p:nvPr/>
        </p:nvSpPr>
        <p:spPr>
          <a:xfrm>
            <a:off x="4437951" y="1790279"/>
            <a:ext cx="412889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Equation"/>
              <p:cNvSpPr txBox="1"/>
              <p:nvPr/>
            </p:nvSpPr>
            <p:spPr>
              <a:xfrm>
                <a:off x="7619435" y="4851127"/>
                <a:ext cx="542105" cy="203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435" y="4851127"/>
                <a:ext cx="542105" cy="203607"/>
              </a:xfrm>
              <a:prstGeom prst="rect">
                <a:avLst/>
              </a:prstGeom>
              <a:blipFill rotWithShape="0">
                <a:blip r:embed="rId2"/>
                <a:stretch>
                  <a:fillRect l="-16854" r="-7865" b="-13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Square"/>
          <p:cNvSpPr/>
          <p:nvPr/>
        </p:nvSpPr>
        <p:spPr>
          <a:xfrm>
            <a:off x="8192028" y="4325561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8381343" y="4481618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43" y="4481618"/>
                <a:ext cx="138075" cy="210618"/>
              </a:xfrm>
              <a:prstGeom prst="rect">
                <a:avLst/>
              </a:prstGeom>
              <a:blipFill rotWithShape="0">
                <a:blip r:embed="rId3"/>
                <a:stretch>
                  <a:fillRect l="-78261" r="-95652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Square"/>
          <p:cNvSpPr/>
          <p:nvPr/>
        </p:nvSpPr>
        <p:spPr>
          <a:xfrm>
            <a:off x="8192028" y="4858961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Equation"/>
              <p:cNvSpPr txBox="1"/>
              <p:nvPr/>
            </p:nvSpPr>
            <p:spPr>
              <a:xfrm>
                <a:off x="8381343" y="5015018"/>
                <a:ext cx="86564" cy="2063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43" y="5015018"/>
                <a:ext cx="86564" cy="206351"/>
              </a:xfrm>
              <a:prstGeom prst="rect">
                <a:avLst/>
              </a:prstGeom>
              <a:blipFill rotWithShape="0">
                <a:blip r:embed="rId4"/>
                <a:stretch>
                  <a:fillRect l="-128571" r="-221429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2" name="It's a cat!"/>
          <p:cNvSpPr txBox="1"/>
          <p:nvPr/>
        </p:nvSpPr>
        <p:spPr>
          <a:xfrm>
            <a:off x="7962141" y="3762919"/>
            <a:ext cx="97647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It's a cat!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Equation"/>
              <p:cNvSpPr txBox="1"/>
              <p:nvPr/>
            </p:nvSpPr>
            <p:spPr>
              <a:xfrm>
                <a:off x="9511735" y="4851127"/>
                <a:ext cx="542105" cy="2036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735" y="4851127"/>
                <a:ext cx="542105" cy="203607"/>
              </a:xfrm>
              <a:prstGeom prst="rect">
                <a:avLst/>
              </a:prstGeom>
              <a:blipFill rotWithShape="0">
                <a:blip r:embed="rId5"/>
                <a:stretch>
                  <a:fillRect l="-15730" r="-7865" b="-13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Square"/>
          <p:cNvSpPr/>
          <p:nvPr/>
        </p:nvSpPr>
        <p:spPr>
          <a:xfrm>
            <a:off x="10084328" y="4325561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Equation"/>
              <p:cNvSpPr txBox="1"/>
              <p:nvPr/>
            </p:nvSpPr>
            <p:spPr>
              <a:xfrm>
                <a:off x="10273643" y="4481618"/>
                <a:ext cx="86564" cy="2063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43" y="4481618"/>
                <a:ext cx="86564" cy="206351"/>
              </a:xfrm>
              <a:prstGeom prst="rect">
                <a:avLst/>
              </a:prstGeom>
              <a:blipFill rotWithShape="0">
                <a:blip r:embed="rId6"/>
                <a:stretch>
                  <a:fillRect l="-113333" r="-206667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6" name="Square"/>
          <p:cNvSpPr/>
          <p:nvPr/>
        </p:nvSpPr>
        <p:spPr>
          <a:xfrm>
            <a:off x="10084328" y="4858961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Equation"/>
              <p:cNvSpPr txBox="1"/>
              <p:nvPr/>
            </p:nvSpPr>
            <p:spPr>
              <a:xfrm>
                <a:off x="10273643" y="5015018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43" y="5015018"/>
                <a:ext cx="138075" cy="210618"/>
              </a:xfrm>
              <a:prstGeom prst="rect">
                <a:avLst/>
              </a:prstGeom>
              <a:blipFill rotWithShape="0">
                <a:blip r:embed="rId7"/>
                <a:stretch>
                  <a:fillRect l="-73913" r="-100000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8" name="It's not a cat!"/>
          <p:cNvSpPr txBox="1"/>
          <p:nvPr/>
        </p:nvSpPr>
        <p:spPr>
          <a:xfrm>
            <a:off x="9673796" y="3762919"/>
            <a:ext cx="133776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It's not a cat!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Equation"/>
              <p:cNvSpPr txBox="1"/>
              <p:nvPr/>
            </p:nvSpPr>
            <p:spPr>
              <a:xfrm>
                <a:off x="8539344" y="6932092"/>
                <a:ext cx="57644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344" y="6932092"/>
                <a:ext cx="57644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702" t="-13115" r="-23404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Square"/>
          <p:cNvSpPr/>
          <p:nvPr/>
        </p:nvSpPr>
        <p:spPr>
          <a:xfrm>
            <a:off x="9175437" y="6457326"/>
            <a:ext cx="692463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Equation"/>
              <p:cNvSpPr txBox="1"/>
              <p:nvPr/>
            </p:nvSpPr>
            <p:spPr>
              <a:xfrm>
                <a:off x="9219210" y="6613383"/>
                <a:ext cx="505359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210" y="6613383"/>
                <a:ext cx="505359" cy="210618"/>
              </a:xfrm>
              <a:prstGeom prst="rect">
                <a:avLst/>
              </a:prstGeom>
              <a:blipFill rotWithShape="0">
                <a:blip r:embed="rId9"/>
                <a:stretch>
                  <a:fillRect l="-20482" r="-34940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Square"/>
          <p:cNvSpPr/>
          <p:nvPr/>
        </p:nvSpPr>
        <p:spPr>
          <a:xfrm>
            <a:off x="9175437" y="6990726"/>
            <a:ext cx="692463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Equation"/>
              <p:cNvSpPr txBox="1"/>
              <p:nvPr/>
            </p:nvSpPr>
            <p:spPr>
              <a:xfrm>
                <a:off x="9225052" y="7146783"/>
                <a:ext cx="510846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052" y="7146783"/>
                <a:ext cx="510846" cy="210618"/>
              </a:xfrm>
              <a:prstGeom prst="rect">
                <a:avLst/>
              </a:prstGeom>
              <a:blipFill rotWithShape="0">
                <a:blip r:embed="rId10"/>
                <a:stretch>
                  <a:fillRect l="-20238" r="-33333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Line"/>
          <p:cNvSpPr/>
          <p:nvPr/>
        </p:nvSpPr>
        <p:spPr>
          <a:xfrm flipV="1">
            <a:off x="8769725" y="7727937"/>
            <a:ext cx="293522" cy="2935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5" name="Our predictions"/>
          <p:cNvSpPr txBox="1"/>
          <p:nvPr/>
        </p:nvSpPr>
        <p:spPr>
          <a:xfrm>
            <a:off x="7843624" y="7970196"/>
            <a:ext cx="1563727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Our predictions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8" name="The dimensions of    and    must match, so    must be a vector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52500" y="2590800"/>
                <a:ext cx="11099800" cy="628650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The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must match,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must be a vector.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to </a:t>
                </a:r>
                <a:r>
                  <a:rPr lang="en-US" dirty="0"/>
                  <a:t>represent probabilities there are two conditions.</a:t>
                </a:r>
              </a:p>
              <a:p>
                <a:pPr marL="1190625" lvl="1" indent="-555625">
                  <a:buSzPct val="100000"/>
                  <a:buAutoNum type="arabicPeriod"/>
                </a:pPr>
                <a:r>
                  <a:rPr lang="en-US" dirty="0"/>
                  <a:t>The sum of all elements must be 1.</a:t>
                </a:r>
              </a:p>
              <a:p>
                <a:pPr marL="1190625" lvl="1" indent="-555625">
                  <a:buSzPct val="100000"/>
                  <a:buAutoNum type="arabicPeriod"/>
                </a:pPr>
                <a:r>
                  <a:rPr lang="en-US" dirty="0"/>
                  <a:t>Each element needs to be in the range [0;1].</a:t>
                </a:r>
              </a:p>
              <a:p>
                <a:pPr marL="388937" indent="-388937"/>
                <a:r>
                  <a:rPr lang="en-US" dirty="0"/>
                  <a:t>The </a:t>
                </a:r>
                <a:r>
                  <a:rPr lang="en-US" b="1" dirty="0" err="1"/>
                  <a:t>Softmax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ensures that these properties are present.</a:t>
                </a:r>
                <a:endParaRPr dirty="0"/>
              </a:p>
            </p:txBody>
          </p:sp>
        </mc:Choice>
        <mc:Fallback>
          <p:sp>
            <p:nvSpPr>
              <p:cNvPr id="398" name="The dimensions of    and    must match, so    must be a vector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590800"/>
                <a:ext cx="11099800" cy="6286500"/>
              </a:xfrm>
              <a:prstGeom prst="rect">
                <a:avLst/>
              </a:prstGeom>
              <a:blipFill rotWithShape="0">
                <a:blip r:embed="rId2"/>
                <a:stretch>
                  <a:fillRect l="-214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" name="Softmax layer"/>
          <p:cNvSpPr txBox="1"/>
          <p:nvPr/>
        </p:nvSpPr>
        <p:spPr>
          <a:xfrm>
            <a:off x="5274056" y="1790279"/>
            <a:ext cx="245668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Softmax layer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406" name="Softmax properties"/>
          <p:cNvSpPr txBox="1"/>
          <p:nvPr/>
        </p:nvSpPr>
        <p:spPr>
          <a:xfrm>
            <a:off x="4818760" y="1790279"/>
            <a:ext cx="336727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Softmax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Equation"/>
              <p:cNvSpPr txBox="1"/>
              <p:nvPr/>
            </p:nvSpPr>
            <p:spPr>
              <a:xfrm>
                <a:off x="3196583" y="4559977"/>
                <a:ext cx="525144" cy="3608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583" y="4559977"/>
                <a:ext cx="525144" cy="360804"/>
              </a:xfrm>
              <a:prstGeom prst="rect">
                <a:avLst/>
              </a:prstGeom>
              <a:blipFill rotWithShape="0">
                <a:blip r:embed="rId2"/>
                <a:stretch>
                  <a:fillRect l="-13793" t="-15254" r="-33333" b="-305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8" name="Square"/>
          <p:cNvSpPr/>
          <p:nvPr/>
        </p:nvSpPr>
        <p:spPr>
          <a:xfrm>
            <a:off x="3769176" y="4085211"/>
            <a:ext cx="67582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Equation"/>
              <p:cNvSpPr txBox="1"/>
              <p:nvPr/>
            </p:nvSpPr>
            <p:spPr>
              <a:xfrm>
                <a:off x="3774849" y="4241269"/>
                <a:ext cx="505359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49" y="4241269"/>
                <a:ext cx="505359" cy="210618"/>
              </a:xfrm>
              <a:prstGeom prst="rect">
                <a:avLst/>
              </a:prstGeom>
              <a:blipFill rotWithShape="0">
                <a:blip r:embed="rId3"/>
                <a:stretch>
                  <a:fillRect l="-20482" r="-34940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Square"/>
          <p:cNvSpPr/>
          <p:nvPr/>
        </p:nvSpPr>
        <p:spPr>
          <a:xfrm>
            <a:off x="3769176" y="4618612"/>
            <a:ext cx="675824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Equation"/>
              <p:cNvSpPr txBox="1"/>
              <p:nvPr/>
            </p:nvSpPr>
            <p:spPr>
              <a:xfrm>
                <a:off x="3780691" y="4774669"/>
                <a:ext cx="510846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1" y="4774669"/>
                <a:ext cx="510846" cy="210618"/>
              </a:xfrm>
              <a:prstGeom prst="rect">
                <a:avLst/>
              </a:prstGeom>
              <a:blipFill rotWithShape="0">
                <a:blip r:embed="rId4"/>
                <a:stretch>
                  <a:fillRect l="-20238" r="-33333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" name="Line"/>
          <p:cNvSpPr/>
          <p:nvPr/>
        </p:nvSpPr>
        <p:spPr>
          <a:xfrm flipV="1">
            <a:off x="3325365" y="5355822"/>
            <a:ext cx="293522" cy="2935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3" name="Our predictions"/>
          <p:cNvSpPr txBox="1"/>
          <p:nvPr/>
        </p:nvSpPr>
        <p:spPr>
          <a:xfrm>
            <a:off x="2399263" y="5598081"/>
            <a:ext cx="1563727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Our 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4" name="Equation"/>
              <p:cNvSpPr txBox="1"/>
              <p:nvPr/>
            </p:nvSpPr>
            <p:spPr>
              <a:xfrm>
                <a:off x="7126765" y="3738091"/>
                <a:ext cx="3085588" cy="3608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800" dirty="0"/>
              </a:p>
            </p:txBody>
          </p:sp>
        </mc:Choice>
        <mc:Fallback>
          <p:sp>
            <p:nvSpPr>
              <p:cNvPr id="4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765" y="3738091"/>
                <a:ext cx="3085588" cy="360804"/>
              </a:xfrm>
              <a:prstGeom prst="rect">
                <a:avLst/>
              </a:prstGeom>
              <a:blipFill rotWithShape="0">
                <a:blip r:embed="rId5"/>
                <a:stretch>
                  <a:fillRect l="-1976" t="-15254" r="-1383" b="-305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5" name="1. Check"/>
          <p:cNvSpPr txBox="1"/>
          <p:nvPr/>
        </p:nvSpPr>
        <p:spPr>
          <a:xfrm>
            <a:off x="10771259" y="3761888"/>
            <a:ext cx="93868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1.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6" name="Equation"/>
              <p:cNvSpPr txBox="1"/>
              <p:nvPr/>
            </p:nvSpPr>
            <p:spPr>
              <a:xfrm>
                <a:off x="8069381" y="5079080"/>
                <a:ext cx="1526059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381" y="5079080"/>
                <a:ext cx="152605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000" t="-13115" r="-4000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7" name="Equation"/>
              <p:cNvSpPr txBox="1"/>
              <p:nvPr/>
            </p:nvSpPr>
            <p:spPr>
              <a:xfrm>
                <a:off x="8069381" y="5599490"/>
                <a:ext cx="1533177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381" y="5599490"/>
                <a:ext cx="15331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984" t="-15000" r="-3984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8" name="2. Check"/>
          <p:cNvSpPr txBox="1"/>
          <p:nvPr/>
        </p:nvSpPr>
        <p:spPr>
          <a:xfrm>
            <a:off x="10771259" y="5058476"/>
            <a:ext cx="93868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2. Check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chine learning tasks…"/>
          <p:cNvSpPr txBox="1">
            <a:spLocks noGrp="1"/>
          </p:cNvSpPr>
          <p:nvPr>
            <p:ph type="body" idx="1"/>
          </p:nvPr>
        </p:nvSpPr>
        <p:spPr>
          <a:xfrm>
            <a:off x="952500" y="2476500"/>
            <a:ext cx="11099800" cy="640080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b="1" dirty="0" smtClean="0"/>
              <a:t>14:00-14:15 Recap</a:t>
            </a:r>
            <a:endParaRPr lang="en-US" b="1" dirty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14:15-15:00 Machine learning tasks: regression / classification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15:00-15:45 Hands-on: multiclass Fashion MNIST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15:45-16:15 Break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16:15</a:t>
            </a:r>
            <a:r>
              <a:rPr lang="en-US" dirty="0" smtClean="0"/>
              <a:t>-16:45 </a:t>
            </a:r>
            <a:r>
              <a:rPr lang="en-US" dirty="0" smtClean="0"/>
              <a:t>Optimizers, regularization techniques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16:45</a:t>
            </a:r>
            <a:r>
              <a:rPr lang="en-US" dirty="0" smtClean="0"/>
              <a:t>-17:30 </a:t>
            </a:r>
            <a:r>
              <a:rPr lang="en-US" dirty="0" smtClean="0"/>
              <a:t>Hands-on: Regularization techniques on F-MNIST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17:30</a:t>
            </a:r>
            <a:r>
              <a:rPr lang="en-US" dirty="0" smtClean="0"/>
              <a:t>-18:00 </a:t>
            </a:r>
            <a:r>
              <a:rPr lang="en-US" dirty="0" smtClean="0"/>
              <a:t>Analyzing sequential data, </a:t>
            </a:r>
            <a:r>
              <a:rPr lang="en-US" dirty="0" smtClean="0"/>
              <a:t>RNNs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18:00-19:00 Diner</a:t>
            </a: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19:00-19:45 </a:t>
            </a:r>
            <a:r>
              <a:rPr lang="en-US" dirty="0" smtClean="0"/>
              <a:t>Hands-on: Predicting future temperatures with an RNN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19:45</a:t>
            </a:r>
            <a:r>
              <a:rPr lang="en-US" dirty="0" smtClean="0"/>
              <a:t>-20:15 </a:t>
            </a:r>
            <a:r>
              <a:rPr lang="en-US" dirty="0" smtClean="0"/>
              <a:t>Types of RNNs: LSTM, </a:t>
            </a:r>
            <a:r>
              <a:rPr lang="en-US" dirty="0" smtClean="0"/>
              <a:t>GRU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20:15-21:00 Hands-on: creating sequences, temperature prediction with GRU-based RNN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Time left: Improving RNNs: regularization, stacking, </a:t>
            </a:r>
            <a:r>
              <a:rPr lang="en-US" dirty="0" err="1" smtClean="0"/>
              <a:t>stateful</a:t>
            </a:r>
            <a:r>
              <a:rPr lang="en-US" dirty="0" smtClean="0"/>
              <a:t> and bi-directional RNNs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Time left: Hands-on: Improved RNNs on temperature prediction</a:t>
            </a: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dirty="0"/>
          </a:p>
        </p:txBody>
      </p:sp>
      <p:sp>
        <p:nvSpPr>
          <p:cNvPr id="137" name="Overview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83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/>
            </a:lvl1pPr>
          </a:lstStyle>
          <a:p>
            <a:r>
              <a:rPr lang="en-US" dirty="0" smtClean="0"/>
              <a:t>Today’s program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0215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421" name="First output two real values,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5309841"/>
          </a:xfrm>
          <a:prstGeom prst="rect">
            <a:avLst/>
          </a:prstGeom>
        </p:spPr>
        <p:txBody>
          <a:bodyPr/>
          <a:lstStyle/>
          <a:p>
            <a:r>
              <a:t>First output two real values, </a:t>
            </a:r>
          </a:p>
          <a:p>
            <a:endParaRPr/>
          </a:p>
          <a:p>
            <a:r>
              <a:t>Then normalise these values and deal with negative values.</a:t>
            </a:r>
          </a:p>
        </p:txBody>
      </p:sp>
      <p:sp>
        <p:nvSpPr>
          <p:cNvPr id="422" name="Mathematics of softmax"/>
          <p:cNvSpPr txBox="1"/>
          <p:nvPr/>
        </p:nvSpPr>
        <p:spPr>
          <a:xfrm>
            <a:off x="4335081" y="1790279"/>
            <a:ext cx="433463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Mathematics of softmax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Equation"/>
              <p:cNvSpPr txBox="1"/>
              <p:nvPr/>
            </p:nvSpPr>
            <p:spPr>
              <a:xfrm>
                <a:off x="4558704" y="5032950"/>
                <a:ext cx="1625966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04" y="5032950"/>
                <a:ext cx="1625966" cy="284596"/>
              </a:xfrm>
              <a:prstGeom prst="rect">
                <a:avLst/>
              </a:prstGeom>
              <a:blipFill rotWithShape="0">
                <a:blip r:embed="rId2"/>
                <a:stretch>
                  <a:fillRect l="-4869" r="-20225" b="-565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Equation"/>
              <p:cNvSpPr txBox="1"/>
              <p:nvPr/>
            </p:nvSpPr>
            <p:spPr>
              <a:xfrm>
                <a:off x="6793904" y="5032950"/>
                <a:ext cx="1652193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2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904" y="5032950"/>
                <a:ext cx="1652193" cy="284596"/>
              </a:xfrm>
              <a:prstGeom prst="rect">
                <a:avLst/>
              </a:prstGeom>
              <a:blipFill rotWithShape="0">
                <a:blip r:embed="rId3"/>
                <a:stretch>
                  <a:fillRect l="-4412" r="-18750" b="-565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Equation"/>
              <p:cNvSpPr txBox="1"/>
              <p:nvPr/>
            </p:nvSpPr>
            <p:spPr>
              <a:xfrm>
                <a:off x="4210166" y="6598560"/>
                <a:ext cx="2014083" cy="600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66" y="6598560"/>
                <a:ext cx="2014083" cy="600637"/>
              </a:xfrm>
              <a:prstGeom prst="rect">
                <a:avLst/>
              </a:prstGeom>
              <a:blipFill rotWithShape="0">
                <a:blip r:embed="rId4"/>
                <a:stretch>
                  <a:fillRect l="-303" r="-19697" b="-3232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Equation"/>
              <p:cNvSpPr txBox="1"/>
              <p:nvPr/>
            </p:nvSpPr>
            <p:spPr>
              <a:xfrm>
                <a:off x="6771254" y="6598560"/>
                <a:ext cx="2023380" cy="600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254" y="6598560"/>
                <a:ext cx="2023380" cy="600637"/>
              </a:xfrm>
              <a:prstGeom prst="rect">
                <a:avLst/>
              </a:prstGeom>
              <a:blipFill rotWithShape="0">
                <a:blip r:embed="rId5"/>
                <a:stretch>
                  <a:fillRect l="-301" r="-19880" b="-3232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&quot;layer_dense(unit = 2, activation = &quot;softmax&quot;)&quot;"/>
          <p:cNvSpPr txBox="1"/>
          <p:nvPr/>
        </p:nvSpPr>
        <p:spPr>
          <a:xfrm>
            <a:off x="4641037" y="8710952"/>
            <a:ext cx="4560926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"layer_dense(unit = 2, activation = "softmax")"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We can now output    as a  probability distribution and represent     using one-hot encoding, the true/correct distribution.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952500" y="2590800"/>
                <a:ext cx="6055526" cy="628650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We can now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as </a:t>
                </a:r>
                <a:r>
                  <a:rPr lang="en-US" dirty="0"/>
                  <a:t>a  probability distribution and represent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using one-hot encoding, the true/correct distribution.</a:t>
                </a:r>
              </a:p>
              <a:p>
                <a:r>
                  <a:rPr lang="en-US" dirty="0"/>
                  <a:t>Now we need a loss function to train our model.</a:t>
                </a:r>
              </a:p>
              <a:p>
                <a:r>
                  <a:rPr lang="en-US" dirty="0"/>
                  <a:t>We borrow from information theory, there we have a function which compares two probabilities distributions, the </a:t>
                </a:r>
                <a:r>
                  <a:rPr lang="en-US" b="1" dirty="0"/>
                  <a:t>categorical</a:t>
                </a:r>
                <a:r>
                  <a:rPr lang="en-US" dirty="0"/>
                  <a:t> </a:t>
                </a:r>
                <a:r>
                  <a:rPr lang="en-US" b="1" dirty="0"/>
                  <a:t>cross-entropy function</a:t>
                </a:r>
                <a:r>
                  <a:rPr lang="en-US" dirty="0"/>
                  <a:t>.</a:t>
                </a:r>
                <a:endParaRPr dirty="0"/>
              </a:p>
            </p:txBody>
          </p:sp>
        </mc:Choice>
        <mc:Fallback>
          <p:sp>
            <p:nvSpPr>
              <p:cNvPr id="430" name="We can now output    as a  probability distribution and represent     using one-hot encoding, the true/correct distribution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52500" y="2590800"/>
                <a:ext cx="6055526" cy="6286500"/>
              </a:xfrm>
              <a:prstGeom prst="rect">
                <a:avLst/>
              </a:prstGeom>
              <a:blipFill rotWithShape="0">
                <a:blip r:embed="rId2"/>
                <a:stretch>
                  <a:fillRect l="-3924" t="-1455" r="-3823" b="-5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Multiclass classification"/>
          <p:cNvSpPr txBox="1"/>
          <p:nvPr/>
        </p:nvSpPr>
        <p:spPr>
          <a:xfrm>
            <a:off x="4437951" y="1790279"/>
            <a:ext cx="412889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Multiclass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Equation"/>
              <p:cNvSpPr txBox="1"/>
              <p:nvPr/>
            </p:nvSpPr>
            <p:spPr>
              <a:xfrm>
                <a:off x="7831143" y="3861057"/>
                <a:ext cx="57644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143" y="3861057"/>
                <a:ext cx="57644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702" r="-4255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3" name="Square"/>
          <p:cNvSpPr/>
          <p:nvPr/>
        </p:nvSpPr>
        <p:spPr>
          <a:xfrm>
            <a:off x="8547628" y="3399425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Equation"/>
              <p:cNvSpPr txBox="1"/>
              <p:nvPr/>
            </p:nvSpPr>
            <p:spPr>
              <a:xfrm>
                <a:off x="8736943" y="3555482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943" y="3555482"/>
                <a:ext cx="138075" cy="210618"/>
              </a:xfrm>
              <a:prstGeom prst="rect">
                <a:avLst/>
              </a:prstGeom>
              <a:blipFill rotWithShape="0">
                <a:blip r:embed="rId4"/>
                <a:stretch>
                  <a:fillRect l="-73913" r="-100000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Square"/>
          <p:cNvSpPr/>
          <p:nvPr/>
        </p:nvSpPr>
        <p:spPr>
          <a:xfrm>
            <a:off x="8547628" y="3932825"/>
            <a:ext cx="516705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Equation"/>
              <p:cNvSpPr txBox="1"/>
              <p:nvPr/>
            </p:nvSpPr>
            <p:spPr>
              <a:xfrm>
                <a:off x="8736943" y="4088882"/>
                <a:ext cx="86564" cy="2063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943" y="4088882"/>
                <a:ext cx="86564" cy="206351"/>
              </a:xfrm>
              <a:prstGeom prst="rect">
                <a:avLst/>
              </a:prstGeom>
              <a:blipFill rotWithShape="0">
                <a:blip r:embed="rId5"/>
                <a:stretch>
                  <a:fillRect l="-121429" r="-228571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Line"/>
          <p:cNvSpPr/>
          <p:nvPr/>
        </p:nvSpPr>
        <p:spPr>
          <a:xfrm flipH="1">
            <a:off x="8980379" y="2845763"/>
            <a:ext cx="328027" cy="3280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8" name="It's a cat!"/>
          <p:cNvSpPr txBox="1"/>
          <p:nvPr/>
        </p:nvSpPr>
        <p:spPr>
          <a:xfrm>
            <a:off x="9084239" y="2435961"/>
            <a:ext cx="97647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It's a cat!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9" name="Equation"/>
              <p:cNvSpPr txBox="1"/>
              <p:nvPr/>
            </p:nvSpPr>
            <p:spPr>
              <a:xfrm>
                <a:off x="10045135" y="3910389"/>
                <a:ext cx="57644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135" y="3910389"/>
                <a:ext cx="57644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702" t="-13115" r="-23404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" name="Square"/>
          <p:cNvSpPr/>
          <p:nvPr/>
        </p:nvSpPr>
        <p:spPr>
          <a:xfrm>
            <a:off x="10617728" y="3435624"/>
            <a:ext cx="659872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1" name="Equation"/>
              <p:cNvSpPr txBox="1"/>
              <p:nvPr/>
            </p:nvSpPr>
            <p:spPr>
              <a:xfrm>
                <a:off x="10661501" y="3591681"/>
                <a:ext cx="505359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501" y="3591681"/>
                <a:ext cx="505359" cy="210617"/>
              </a:xfrm>
              <a:prstGeom prst="rect">
                <a:avLst/>
              </a:prstGeom>
              <a:blipFill rotWithShape="0">
                <a:blip r:embed="rId7"/>
                <a:stretch>
                  <a:fillRect l="-21687" r="-33735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2" name="Square"/>
          <p:cNvSpPr/>
          <p:nvPr/>
        </p:nvSpPr>
        <p:spPr>
          <a:xfrm>
            <a:off x="10617728" y="3969024"/>
            <a:ext cx="659872" cy="522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3" name="Equation"/>
              <p:cNvSpPr txBox="1"/>
              <p:nvPr/>
            </p:nvSpPr>
            <p:spPr>
              <a:xfrm>
                <a:off x="10667343" y="4125081"/>
                <a:ext cx="510846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343" y="4125081"/>
                <a:ext cx="510846" cy="210617"/>
              </a:xfrm>
              <a:prstGeom prst="rect">
                <a:avLst/>
              </a:prstGeom>
              <a:blipFill rotWithShape="0">
                <a:blip r:embed="rId8"/>
                <a:stretch>
                  <a:fillRect l="-21429" r="-32143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4" name="Line"/>
          <p:cNvSpPr/>
          <p:nvPr/>
        </p:nvSpPr>
        <p:spPr>
          <a:xfrm flipV="1">
            <a:off x="10173917" y="4706234"/>
            <a:ext cx="293521" cy="2935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ur predictions"/>
          <p:cNvSpPr txBox="1"/>
          <p:nvPr/>
        </p:nvSpPr>
        <p:spPr>
          <a:xfrm>
            <a:off x="9247815" y="4948493"/>
            <a:ext cx="1563727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Our 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6" name="Equation"/>
              <p:cNvSpPr txBox="1"/>
              <p:nvPr/>
            </p:nvSpPr>
            <p:spPr>
              <a:xfrm>
                <a:off x="3722262" y="9051887"/>
                <a:ext cx="8794202" cy="3893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ar-AE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Sup>
                        <m:sSub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262" y="9051887"/>
                <a:ext cx="8794202" cy="3893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9" name="Equation"/>
              <p:cNvSpPr txBox="1"/>
              <p:nvPr/>
            </p:nvSpPr>
            <p:spPr>
              <a:xfrm>
                <a:off x="8536021" y="6854468"/>
                <a:ext cx="277832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ar-AE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021" y="6854468"/>
                <a:ext cx="277832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974" t="-13115" r="-11404" b="-377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452" name="By minimising categorical cross entropy between these two distributions, we are trying to make them as similar as possible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minimising categorical cross entropy between these two distributions, we are trying to make them as similar as possible.</a:t>
            </a:r>
          </a:p>
        </p:txBody>
      </p:sp>
      <p:sp>
        <p:nvSpPr>
          <p:cNvPr id="453" name="Multiclass classification"/>
          <p:cNvSpPr txBox="1"/>
          <p:nvPr/>
        </p:nvSpPr>
        <p:spPr>
          <a:xfrm>
            <a:off x="4437951" y="1790279"/>
            <a:ext cx="412889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Multiclass classification</a:t>
            </a:r>
          </a:p>
        </p:txBody>
      </p:sp>
      <p:sp>
        <p:nvSpPr>
          <p:cNvPr id="454" name="Rectangle"/>
          <p:cNvSpPr/>
          <p:nvPr/>
        </p:nvSpPr>
        <p:spPr>
          <a:xfrm>
            <a:off x="7433359" y="4167101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Equation"/>
              <p:cNvSpPr txBox="1"/>
              <p:nvPr/>
            </p:nvSpPr>
            <p:spPr>
              <a:xfrm>
                <a:off x="7556279" y="4416202"/>
                <a:ext cx="505359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79" y="4416202"/>
                <a:ext cx="505359" cy="210618"/>
              </a:xfrm>
              <a:prstGeom prst="rect">
                <a:avLst/>
              </a:prstGeom>
              <a:blipFill rotWithShape="0">
                <a:blip r:embed="rId2"/>
                <a:stretch>
                  <a:fillRect l="-21951" r="-35366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6" name="Rectangle"/>
          <p:cNvSpPr/>
          <p:nvPr/>
        </p:nvSpPr>
        <p:spPr>
          <a:xfrm>
            <a:off x="7433359" y="4871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Rectangle"/>
          <p:cNvSpPr/>
          <p:nvPr/>
        </p:nvSpPr>
        <p:spPr>
          <a:xfrm>
            <a:off x="7433359" y="55701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8" name="Rectangle"/>
          <p:cNvSpPr/>
          <p:nvPr/>
        </p:nvSpPr>
        <p:spPr>
          <a:xfrm>
            <a:off x="7433359" y="6268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Equation"/>
              <p:cNvSpPr txBox="1"/>
              <p:nvPr/>
            </p:nvSpPr>
            <p:spPr>
              <a:xfrm>
                <a:off x="7556279" y="5120741"/>
                <a:ext cx="51084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79" y="5120741"/>
                <a:ext cx="510845" cy="210618"/>
              </a:xfrm>
              <a:prstGeom prst="rect">
                <a:avLst/>
              </a:prstGeom>
              <a:blipFill rotWithShape="0">
                <a:blip r:embed="rId3"/>
                <a:stretch>
                  <a:fillRect l="-21687" r="-33735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Equation"/>
              <p:cNvSpPr txBox="1"/>
              <p:nvPr/>
            </p:nvSpPr>
            <p:spPr>
              <a:xfrm>
                <a:off x="7553535" y="5825280"/>
                <a:ext cx="35296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35" y="5825280"/>
                <a:ext cx="352960" cy="210617"/>
              </a:xfrm>
              <a:prstGeom prst="rect">
                <a:avLst/>
              </a:prstGeom>
              <a:blipFill rotWithShape="0">
                <a:blip r:embed="rId4"/>
                <a:stretch>
                  <a:fillRect l="-29310" r="-44828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Equation"/>
              <p:cNvSpPr txBox="1"/>
              <p:nvPr/>
            </p:nvSpPr>
            <p:spPr>
              <a:xfrm>
                <a:off x="7553535" y="6523780"/>
                <a:ext cx="355093" cy="2142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35" y="6523780"/>
                <a:ext cx="355093" cy="214275"/>
              </a:xfrm>
              <a:prstGeom prst="rect">
                <a:avLst/>
              </a:prstGeom>
              <a:blipFill rotWithShape="0">
                <a:blip r:embed="rId5"/>
                <a:stretch>
                  <a:fillRect l="-29310" r="-46552" b="-9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2" name="Rectangle"/>
          <p:cNvSpPr/>
          <p:nvPr/>
        </p:nvSpPr>
        <p:spPr>
          <a:xfrm>
            <a:off x="8963260" y="4167101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Equation"/>
              <p:cNvSpPr txBox="1"/>
              <p:nvPr/>
            </p:nvSpPr>
            <p:spPr>
              <a:xfrm>
                <a:off x="9190878" y="4416202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78" y="4416202"/>
                <a:ext cx="138075" cy="210618"/>
              </a:xfrm>
              <a:prstGeom prst="rect">
                <a:avLst/>
              </a:prstGeom>
              <a:blipFill rotWithShape="0">
                <a:blip r:embed="rId6"/>
                <a:stretch>
                  <a:fillRect l="-81818" r="-104545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4" name="Rectangle"/>
          <p:cNvSpPr/>
          <p:nvPr/>
        </p:nvSpPr>
        <p:spPr>
          <a:xfrm>
            <a:off x="8963260" y="4871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8963260" y="55701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Rectangle"/>
          <p:cNvSpPr/>
          <p:nvPr/>
        </p:nvSpPr>
        <p:spPr>
          <a:xfrm>
            <a:off x="8963260" y="6268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Equation"/>
              <p:cNvSpPr txBox="1"/>
              <p:nvPr/>
            </p:nvSpPr>
            <p:spPr>
              <a:xfrm>
                <a:off x="9235837" y="6523780"/>
                <a:ext cx="86564" cy="2063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837" y="6523780"/>
                <a:ext cx="86564" cy="206350"/>
              </a:xfrm>
              <a:prstGeom prst="rect">
                <a:avLst/>
              </a:prstGeom>
              <a:blipFill rotWithShape="0">
                <a:blip r:embed="rId7"/>
                <a:stretch>
                  <a:fillRect l="-121429" r="-228571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Equation"/>
              <p:cNvSpPr txBox="1"/>
              <p:nvPr/>
            </p:nvSpPr>
            <p:spPr>
              <a:xfrm>
                <a:off x="9190878" y="5108041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78" y="5108041"/>
                <a:ext cx="138075" cy="210618"/>
              </a:xfrm>
              <a:prstGeom prst="rect">
                <a:avLst/>
              </a:prstGeom>
              <a:blipFill rotWithShape="0">
                <a:blip r:embed="rId8"/>
                <a:stretch>
                  <a:fillRect l="-81818" r="-104545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Equation"/>
              <p:cNvSpPr txBox="1"/>
              <p:nvPr/>
            </p:nvSpPr>
            <p:spPr>
              <a:xfrm>
                <a:off x="9190878" y="5825280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78" y="5825280"/>
                <a:ext cx="138075" cy="210617"/>
              </a:xfrm>
              <a:prstGeom prst="rect">
                <a:avLst/>
              </a:prstGeom>
              <a:blipFill rotWithShape="0">
                <a:blip r:embed="rId9"/>
                <a:stretch>
                  <a:fillRect l="-81818" r="-104545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0" name="Correct"/>
          <p:cNvSpPr txBox="1"/>
          <p:nvPr/>
        </p:nvSpPr>
        <p:spPr>
          <a:xfrm>
            <a:off x="8871854" y="3246406"/>
            <a:ext cx="81452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Correct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quation"/>
              <p:cNvSpPr txBox="1"/>
              <p:nvPr/>
            </p:nvSpPr>
            <p:spPr>
              <a:xfrm>
                <a:off x="7645700" y="3727667"/>
                <a:ext cx="26173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700" y="372766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5581" t="-13115" r="-76744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Equation"/>
              <p:cNvSpPr txBox="1"/>
              <p:nvPr/>
            </p:nvSpPr>
            <p:spPr>
              <a:xfrm>
                <a:off x="9232904" y="3753067"/>
                <a:ext cx="26173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04" y="3753067"/>
                <a:ext cx="26173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5581" r="-23256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3" name="Rectangle"/>
          <p:cNvSpPr/>
          <p:nvPr/>
        </p:nvSpPr>
        <p:spPr>
          <a:xfrm>
            <a:off x="7275648" y="6148301"/>
            <a:ext cx="2559212" cy="94949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" name="Line"/>
          <p:cNvSpPr/>
          <p:nvPr/>
        </p:nvSpPr>
        <p:spPr>
          <a:xfrm flipV="1">
            <a:off x="9495845" y="7098660"/>
            <a:ext cx="1" cy="85992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" name="Loss is only computed  w.r.t. correct class since only then"/>
          <p:cNvSpPr txBox="1"/>
          <p:nvPr/>
        </p:nvSpPr>
        <p:spPr>
          <a:xfrm>
            <a:off x="7921284" y="8039099"/>
            <a:ext cx="3401468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Loss is only computed</a:t>
            </a:r>
            <a:br/>
            <a:r>
              <a:t> w.r.t. correct class since only then </a:t>
            </a:r>
          </a:p>
        </p:txBody>
      </p:sp>
      <p:sp>
        <p:nvSpPr>
          <p:cNvPr id="476" name="Line"/>
          <p:cNvSpPr/>
          <p:nvPr/>
        </p:nvSpPr>
        <p:spPr>
          <a:xfrm>
            <a:off x="6979738" y="3285885"/>
            <a:ext cx="427121" cy="9694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7" name="We output a distribution…"/>
          <p:cNvSpPr txBox="1"/>
          <p:nvPr/>
        </p:nvSpPr>
        <p:spPr>
          <a:xfrm>
            <a:off x="5633400" y="2557729"/>
            <a:ext cx="3351684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We output a distribution</a:t>
            </a:r>
          </a:p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and then take the log of the values</a:t>
            </a:r>
          </a:p>
        </p:txBody>
      </p:sp>
      <p:sp>
        <p:nvSpPr>
          <p:cNvPr id="478" name="Dog"/>
          <p:cNvSpPr txBox="1"/>
          <p:nvPr/>
        </p:nvSpPr>
        <p:spPr>
          <a:xfrm>
            <a:off x="9853615" y="4353008"/>
            <a:ext cx="502006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Dog</a:t>
            </a:r>
          </a:p>
        </p:txBody>
      </p:sp>
      <p:sp>
        <p:nvSpPr>
          <p:cNvPr id="479" name="Mouse"/>
          <p:cNvSpPr txBox="1"/>
          <p:nvPr/>
        </p:nvSpPr>
        <p:spPr>
          <a:xfrm>
            <a:off x="9830958" y="5044847"/>
            <a:ext cx="75052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Mouse</a:t>
            </a:r>
          </a:p>
        </p:txBody>
      </p:sp>
      <p:sp>
        <p:nvSpPr>
          <p:cNvPr id="480" name="Cat"/>
          <p:cNvSpPr txBox="1"/>
          <p:nvPr/>
        </p:nvSpPr>
        <p:spPr>
          <a:xfrm>
            <a:off x="9909190" y="6454547"/>
            <a:ext cx="441656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Cat</a:t>
            </a:r>
          </a:p>
        </p:txBody>
      </p:sp>
      <p:sp>
        <p:nvSpPr>
          <p:cNvPr id="481" name="Whale"/>
          <p:cNvSpPr txBox="1"/>
          <p:nvPr/>
        </p:nvSpPr>
        <p:spPr>
          <a:xfrm>
            <a:off x="9857374" y="5724291"/>
            <a:ext cx="69768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Whale</a:t>
            </a:r>
          </a:p>
        </p:txBody>
      </p:sp>
      <p:sp>
        <p:nvSpPr>
          <p:cNvPr id="482" name="Line"/>
          <p:cNvSpPr/>
          <p:nvPr/>
        </p:nvSpPr>
        <p:spPr>
          <a:xfrm flipH="1">
            <a:off x="9782167" y="2758884"/>
            <a:ext cx="684620" cy="1318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3" name="One-hot-encoding of categorical value.…"/>
          <p:cNvSpPr txBox="1"/>
          <p:nvPr/>
        </p:nvSpPr>
        <p:spPr>
          <a:xfrm>
            <a:off x="8689380" y="2133144"/>
            <a:ext cx="3897276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One-hot-encoding</a:t>
            </a:r>
            <a:r>
              <a:t> of categorical value.</a:t>
            </a:r>
          </a:p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true probability distribution</a:t>
            </a:r>
            <a: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4" name="Equation"/>
              <p:cNvSpPr txBox="1"/>
              <p:nvPr/>
            </p:nvSpPr>
            <p:spPr>
              <a:xfrm>
                <a:off x="6493871" y="8990741"/>
                <a:ext cx="5196166" cy="370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ar-AE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Sup>
                        <m:sSub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4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71" y="8990741"/>
                <a:ext cx="5196166" cy="370614"/>
              </a:xfrm>
              <a:prstGeom prst="rect">
                <a:avLst/>
              </a:prstGeom>
              <a:blipFill rotWithShape="0">
                <a:blip r:embed="rId12"/>
                <a:stretch>
                  <a:fillRect l="-821" t="-16393" r="-4220" b="-344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Equation"/>
              <p:cNvSpPr txBox="1"/>
              <p:nvPr/>
            </p:nvSpPr>
            <p:spPr>
              <a:xfrm>
                <a:off x="11345271" y="8317641"/>
                <a:ext cx="690616" cy="2848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5271" y="8317641"/>
                <a:ext cx="690616" cy="284843"/>
              </a:xfrm>
              <a:prstGeom prst="rect">
                <a:avLst/>
              </a:prstGeom>
              <a:blipFill rotWithShape="0">
                <a:blip r:embed="rId13"/>
                <a:stretch>
                  <a:fillRect l="-15929" r="-35398" b="-659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88" name="We just saw that we can make our network output a vector. Powerful stuff!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just saw that we can make our network </a:t>
            </a:r>
            <a:r>
              <a:rPr b="1"/>
              <a:t>output a vector</a:t>
            </a:r>
            <a:r>
              <a:t>. Powerful stuff!</a:t>
            </a:r>
          </a:p>
          <a:p>
            <a:r>
              <a:t>We even constrain that vector to have certain properties, </a:t>
            </a:r>
            <a:r>
              <a:rPr b="1"/>
              <a:t>softmax</a:t>
            </a:r>
            <a:r>
              <a:t>.</a:t>
            </a:r>
          </a:p>
          <a:p>
            <a:r>
              <a:t>We saw </a:t>
            </a:r>
            <a:r>
              <a:rPr b="1"/>
              <a:t>one-hot encoding</a:t>
            </a:r>
            <a:r>
              <a:t>.</a:t>
            </a:r>
          </a:p>
          <a:p>
            <a:r>
              <a:t>We saw the </a:t>
            </a:r>
            <a:r>
              <a:rPr b="1"/>
              <a:t>categorical cross entropy</a:t>
            </a:r>
            <a:r>
              <a:t> loss function.</a:t>
            </a:r>
          </a:p>
        </p:txBody>
      </p:sp>
      <p:sp>
        <p:nvSpPr>
          <p:cNvPr id="489" name="Multiclass classification"/>
          <p:cNvSpPr txBox="1"/>
          <p:nvPr/>
        </p:nvSpPr>
        <p:spPr>
          <a:xfrm>
            <a:off x="4437951" y="1790279"/>
            <a:ext cx="412889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Multiclass classification</a:t>
            </a:r>
          </a:p>
        </p:txBody>
      </p:sp>
      <p:sp>
        <p:nvSpPr>
          <p:cNvPr id="490" name="Rectangle"/>
          <p:cNvSpPr/>
          <p:nvPr/>
        </p:nvSpPr>
        <p:spPr>
          <a:xfrm>
            <a:off x="7433359" y="4167101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Equation"/>
              <p:cNvSpPr txBox="1"/>
              <p:nvPr/>
            </p:nvSpPr>
            <p:spPr>
              <a:xfrm>
                <a:off x="7556279" y="4416202"/>
                <a:ext cx="505359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79" y="4416202"/>
                <a:ext cx="505359" cy="210618"/>
              </a:xfrm>
              <a:prstGeom prst="rect">
                <a:avLst/>
              </a:prstGeom>
              <a:blipFill rotWithShape="0">
                <a:blip r:embed="rId2"/>
                <a:stretch>
                  <a:fillRect l="-21951" r="-35366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2" name="Rectangle"/>
          <p:cNvSpPr/>
          <p:nvPr/>
        </p:nvSpPr>
        <p:spPr>
          <a:xfrm>
            <a:off x="7433359" y="4871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3" name="Rectangle"/>
          <p:cNvSpPr/>
          <p:nvPr/>
        </p:nvSpPr>
        <p:spPr>
          <a:xfrm>
            <a:off x="7433359" y="55701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4" name="Rectangle"/>
          <p:cNvSpPr/>
          <p:nvPr/>
        </p:nvSpPr>
        <p:spPr>
          <a:xfrm>
            <a:off x="7433359" y="6268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Equation"/>
              <p:cNvSpPr txBox="1"/>
              <p:nvPr/>
            </p:nvSpPr>
            <p:spPr>
              <a:xfrm>
                <a:off x="7556279" y="5120741"/>
                <a:ext cx="51084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79" y="5120741"/>
                <a:ext cx="510845" cy="210618"/>
              </a:xfrm>
              <a:prstGeom prst="rect">
                <a:avLst/>
              </a:prstGeom>
              <a:blipFill rotWithShape="0">
                <a:blip r:embed="rId3"/>
                <a:stretch>
                  <a:fillRect l="-21687" r="-33735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Equation"/>
              <p:cNvSpPr txBox="1"/>
              <p:nvPr/>
            </p:nvSpPr>
            <p:spPr>
              <a:xfrm>
                <a:off x="7553535" y="5825280"/>
                <a:ext cx="35296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35" y="5825280"/>
                <a:ext cx="352960" cy="210617"/>
              </a:xfrm>
              <a:prstGeom prst="rect">
                <a:avLst/>
              </a:prstGeom>
              <a:blipFill rotWithShape="0">
                <a:blip r:embed="rId4"/>
                <a:stretch>
                  <a:fillRect l="-29310" r="-44828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Equation"/>
              <p:cNvSpPr txBox="1"/>
              <p:nvPr/>
            </p:nvSpPr>
            <p:spPr>
              <a:xfrm>
                <a:off x="7553535" y="6523780"/>
                <a:ext cx="355093" cy="2142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9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35" y="6523780"/>
                <a:ext cx="355093" cy="214275"/>
              </a:xfrm>
              <a:prstGeom prst="rect">
                <a:avLst/>
              </a:prstGeom>
              <a:blipFill rotWithShape="0">
                <a:blip r:embed="rId5"/>
                <a:stretch>
                  <a:fillRect l="-29310" r="-46552" b="-9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8" name="Rectangle"/>
          <p:cNvSpPr/>
          <p:nvPr/>
        </p:nvSpPr>
        <p:spPr>
          <a:xfrm>
            <a:off x="8963260" y="4167101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Equation"/>
              <p:cNvSpPr txBox="1"/>
              <p:nvPr/>
            </p:nvSpPr>
            <p:spPr>
              <a:xfrm>
                <a:off x="9190878" y="4416202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78" y="4416202"/>
                <a:ext cx="138075" cy="210618"/>
              </a:xfrm>
              <a:prstGeom prst="rect">
                <a:avLst/>
              </a:prstGeom>
              <a:blipFill rotWithShape="0">
                <a:blip r:embed="rId6"/>
                <a:stretch>
                  <a:fillRect l="-81818" r="-104545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0" name="Rectangle"/>
          <p:cNvSpPr/>
          <p:nvPr/>
        </p:nvSpPr>
        <p:spPr>
          <a:xfrm>
            <a:off x="8963260" y="4871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>
            <a:off x="8963260" y="55701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2" name="Rectangle"/>
          <p:cNvSpPr/>
          <p:nvPr/>
        </p:nvSpPr>
        <p:spPr>
          <a:xfrm>
            <a:off x="8963260" y="6268640"/>
            <a:ext cx="751198" cy="7088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Equation"/>
              <p:cNvSpPr txBox="1"/>
              <p:nvPr/>
            </p:nvSpPr>
            <p:spPr>
              <a:xfrm>
                <a:off x="9235837" y="6523780"/>
                <a:ext cx="86564" cy="2063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837" y="6523780"/>
                <a:ext cx="86564" cy="206350"/>
              </a:xfrm>
              <a:prstGeom prst="rect">
                <a:avLst/>
              </a:prstGeom>
              <a:blipFill rotWithShape="0">
                <a:blip r:embed="rId7"/>
                <a:stretch>
                  <a:fillRect l="-121429" r="-228571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Equation"/>
              <p:cNvSpPr txBox="1"/>
              <p:nvPr/>
            </p:nvSpPr>
            <p:spPr>
              <a:xfrm>
                <a:off x="9190878" y="5108041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78" y="5108041"/>
                <a:ext cx="138075" cy="210618"/>
              </a:xfrm>
              <a:prstGeom prst="rect">
                <a:avLst/>
              </a:prstGeom>
              <a:blipFill rotWithShape="0">
                <a:blip r:embed="rId8"/>
                <a:stretch>
                  <a:fillRect l="-81818" r="-104545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Equation"/>
              <p:cNvSpPr txBox="1"/>
              <p:nvPr/>
            </p:nvSpPr>
            <p:spPr>
              <a:xfrm>
                <a:off x="9190878" y="5825280"/>
                <a:ext cx="138075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0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78" y="5825280"/>
                <a:ext cx="138075" cy="210617"/>
              </a:xfrm>
              <a:prstGeom prst="rect">
                <a:avLst/>
              </a:prstGeom>
              <a:blipFill rotWithShape="0">
                <a:blip r:embed="rId9"/>
                <a:stretch>
                  <a:fillRect l="-81818" r="-104545" b="-941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6" name="Correct"/>
          <p:cNvSpPr txBox="1"/>
          <p:nvPr/>
        </p:nvSpPr>
        <p:spPr>
          <a:xfrm>
            <a:off x="8871854" y="3246406"/>
            <a:ext cx="81452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Correct</a:t>
            </a:r>
          </a:p>
        </p:txBody>
      </p:sp>
      <p:sp>
        <p:nvSpPr>
          <p:cNvPr id="509" name="Rectangle"/>
          <p:cNvSpPr/>
          <p:nvPr/>
        </p:nvSpPr>
        <p:spPr>
          <a:xfrm>
            <a:off x="7275648" y="6148301"/>
            <a:ext cx="2559212" cy="94949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0" name="Line"/>
          <p:cNvSpPr/>
          <p:nvPr/>
        </p:nvSpPr>
        <p:spPr>
          <a:xfrm flipV="1">
            <a:off x="9495845" y="7098660"/>
            <a:ext cx="1" cy="85992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1" name="Loss is only computed  w.r.t. correct class since only then"/>
          <p:cNvSpPr txBox="1"/>
          <p:nvPr/>
        </p:nvSpPr>
        <p:spPr>
          <a:xfrm>
            <a:off x="7921284" y="8039099"/>
            <a:ext cx="3401468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Loss is only computed</a:t>
            </a:r>
            <a:br/>
            <a:r>
              <a:t> w.r.t. correct class since only then </a:t>
            </a:r>
          </a:p>
        </p:txBody>
      </p:sp>
      <p:sp>
        <p:nvSpPr>
          <p:cNvPr id="512" name="Line"/>
          <p:cNvSpPr/>
          <p:nvPr/>
        </p:nvSpPr>
        <p:spPr>
          <a:xfrm>
            <a:off x="6979738" y="3285885"/>
            <a:ext cx="427121" cy="9694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3" name="We output a distribution…"/>
          <p:cNvSpPr txBox="1"/>
          <p:nvPr/>
        </p:nvSpPr>
        <p:spPr>
          <a:xfrm>
            <a:off x="5633400" y="2557729"/>
            <a:ext cx="3351684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We output a distribution</a:t>
            </a:r>
          </a:p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and then take the log of the values</a:t>
            </a:r>
          </a:p>
        </p:txBody>
      </p:sp>
      <p:sp>
        <p:nvSpPr>
          <p:cNvPr id="514" name="Dog"/>
          <p:cNvSpPr txBox="1"/>
          <p:nvPr/>
        </p:nvSpPr>
        <p:spPr>
          <a:xfrm>
            <a:off x="9853615" y="4353008"/>
            <a:ext cx="502006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Dog</a:t>
            </a:r>
          </a:p>
        </p:txBody>
      </p:sp>
      <p:sp>
        <p:nvSpPr>
          <p:cNvPr id="515" name="Mouse"/>
          <p:cNvSpPr txBox="1"/>
          <p:nvPr/>
        </p:nvSpPr>
        <p:spPr>
          <a:xfrm>
            <a:off x="9830958" y="5044847"/>
            <a:ext cx="75052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Mouse</a:t>
            </a:r>
          </a:p>
        </p:txBody>
      </p:sp>
      <p:sp>
        <p:nvSpPr>
          <p:cNvPr id="516" name="Cat"/>
          <p:cNvSpPr txBox="1"/>
          <p:nvPr/>
        </p:nvSpPr>
        <p:spPr>
          <a:xfrm>
            <a:off x="9909190" y="6454547"/>
            <a:ext cx="441656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Cat</a:t>
            </a:r>
          </a:p>
        </p:txBody>
      </p:sp>
      <p:sp>
        <p:nvSpPr>
          <p:cNvPr id="517" name="Whale"/>
          <p:cNvSpPr txBox="1"/>
          <p:nvPr/>
        </p:nvSpPr>
        <p:spPr>
          <a:xfrm>
            <a:off x="9857374" y="5724291"/>
            <a:ext cx="69768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Whale</a:t>
            </a:r>
          </a:p>
        </p:txBody>
      </p:sp>
      <p:sp>
        <p:nvSpPr>
          <p:cNvPr id="518" name="Line"/>
          <p:cNvSpPr/>
          <p:nvPr/>
        </p:nvSpPr>
        <p:spPr>
          <a:xfrm flipH="1">
            <a:off x="9782167" y="2758884"/>
            <a:ext cx="684620" cy="13182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9" name="One-hot-encoding of categorical value.…"/>
          <p:cNvSpPr txBox="1"/>
          <p:nvPr/>
        </p:nvSpPr>
        <p:spPr>
          <a:xfrm>
            <a:off x="8689380" y="2133144"/>
            <a:ext cx="3897276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One-hot-encoding</a:t>
            </a:r>
            <a:r>
              <a:t> of categorical value.</a:t>
            </a:r>
          </a:p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true probability distribution</a:t>
            </a:r>
            <a: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1" name="Equation"/>
              <p:cNvSpPr txBox="1"/>
              <p:nvPr/>
            </p:nvSpPr>
            <p:spPr>
              <a:xfrm>
                <a:off x="11345271" y="8317641"/>
                <a:ext cx="690616" cy="2848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5271" y="8317641"/>
                <a:ext cx="690616" cy="284843"/>
              </a:xfrm>
              <a:prstGeom prst="rect">
                <a:avLst/>
              </a:prstGeom>
              <a:blipFill rotWithShape="0">
                <a:blip r:embed="rId13"/>
                <a:stretch>
                  <a:fillRect l="-15929" r="-35398" b="-659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Equation"/>
              <p:cNvSpPr txBox="1"/>
              <p:nvPr/>
            </p:nvSpPr>
            <p:spPr>
              <a:xfrm>
                <a:off x="6493871" y="8990741"/>
                <a:ext cx="5196166" cy="3706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ar-AE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ar-AE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sSubSup>
                        <m:sSub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71" y="8990741"/>
                <a:ext cx="5196166" cy="370614"/>
              </a:xfrm>
              <a:prstGeom prst="rect">
                <a:avLst/>
              </a:prstGeom>
              <a:blipFill rotWithShape="0">
                <a:blip r:embed="rId14"/>
                <a:stretch>
                  <a:fillRect l="-821" t="-16393" r="-4220" b="-344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Equation"/>
              <p:cNvSpPr txBox="1"/>
              <p:nvPr/>
            </p:nvSpPr>
            <p:spPr>
              <a:xfrm>
                <a:off x="7645700" y="3727667"/>
                <a:ext cx="26173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700" y="3727667"/>
                <a:ext cx="26173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5581" t="-13115" r="-76744" b="-278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Equation"/>
              <p:cNvSpPr txBox="1"/>
              <p:nvPr/>
            </p:nvSpPr>
            <p:spPr>
              <a:xfrm>
                <a:off x="9232904" y="3753067"/>
                <a:ext cx="261738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04" y="3753067"/>
                <a:ext cx="261738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5581" r="-23256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Hands-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183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Hands-on</a:t>
            </a:r>
          </a:p>
        </p:txBody>
      </p:sp>
      <p:sp>
        <p:nvSpPr>
          <p:cNvPr id="524" name="Go to https://https://jupyter.lisa.surfsara.nl:8000/…"/>
          <p:cNvSpPr txBox="1">
            <a:spLocks noGrp="1"/>
          </p:cNvSpPr>
          <p:nvPr>
            <p:ph type="body" sz="half" idx="1"/>
          </p:nvPr>
        </p:nvSpPr>
        <p:spPr>
          <a:xfrm>
            <a:off x="952500" y="5291948"/>
            <a:ext cx="11099800" cy="35853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</a:pPr>
            <a:r>
              <a:rPr lang="pl-PL" dirty="0"/>
              <a:t>Go to </a:t>
            </a:r>
            <a:r>
              <a:rPr lang="pl-PL" dirty="0">
                <a:hlinkClick r:id="rId2"/>
              </a:rPr>
              <a:t>https://jupyter.lisa.surfsara.nl:8000/</a:t>
            </a:r>
            <a:endParaRPr lang="pl-PL" dirty="0"/>
          </a:p>
          <a:p>
            <a:pPr marL="0" indent="0" algn="ctr">
              <a:buSzTx/>
              <a:buNone/>
            </a:pPr>
            <a:r>
              <a:rPr lang="pl-PL" dirty="0"/>
              <a:t>Or </a:t>
            </a:r>
            <a:r>
              <a:rPr lang="pl-PL" u="sng" dirty="0">
                <a:hlinkClick r:id="rId3"/>
              </a:rPr>
              <a:t>https://dba.projects.sda.surfsara.nl/</a:t>
            </a:r>
          </a:p>
          <a:p>
            <a:pPr marL="0" indent="0" algn="ctr">
              <a:buSzTx/>
              <a:buNone/>
            </a:pPr>
            <a:r>
              <a:rPr dirty="0" smtClean="0"/>
              <a:t>Notebook</a:t>
            </a:r>
            <a:r>
              <a:rPr dirty="0"/>
              <a:t>: </a:t>
            </a:r>
            <a:r>
              <a:rPr dirty="0" smtClean="0">
                <a:latin typeface="Monaco"/>
                <a:ea typeface="Monaco"/>
                <a:cs typeface="Monaco"/>
                <a:sym typeface="Monaco"/>
              </a:rPr>
              <a:t>03a-fashion-mnist-multiclass.ipynb</a:t>
            </a:r>
            <a:endParaRPr lang="en-US" dirty="0" smtClean="0">
              <a:latin typeface="Monaco"/>
              <a:ea typeface="Monaco"/>
              <a:cs typeface="Monaco"/>
              <a:sym typeface="Monaco"/>
            </a:endParaRPr>
          </a:p>
          <a:p>
            <a:pPr marL="0" indent="0" algn="ctr">
              <a:buSzTx/>
              <a:buNone/>
            </a:pPr>
            <a:r>
              <a:rPr lang="en-US" dirty="0" smtClean="0"/>
              <a:t>15:00-15:45</a:t>
            </a:r>
            <a:endParaRPr b="1" dirty="0"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525" name="jupyter.png" descr="jupy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289" y="1827392"/>
            <a:ext cx="2768223" cy="320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chine learning tasks…"/>
          <p:cNvSpPr txBox="1">
            <a:spLocks noGrp="1"/>
          </p:cNvSpPr>
          <p:nvPr>
            <p:ph type="body" idx="1"/>
          </p:nvPr>
        </p:nvSpPr>
        <p:spPr>
          <a:xfrm>
            <a:off x="952500" y="2476500"/>
            <a:ext cx="11099800" cy="640080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14:00-14:15 Recap</a:t>
            </a:r>
            <a:endParaRPr lang="en-US" dirty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14:15-15:00 Machine learning tasks: regression / classification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15:00-15:45 Hands-on: multiclass Fashion MNIST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b="1" dirty="0" smtClean="0"/>
              <a:t>15:45-16:15 Break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b="1" dirty="0" smtClean="0"/>
              <a:t>16:15</a:t>
            </a:r>
            <a:r>
              <a:rPr lang="en-US" b="1" dirty="0" smtClean="0"/>
              <a:t>-16:45 </a:t>
            </a:r>
            <a:r>
              <a:rPr lang="en-US" b="1" dirty="0" smtClean="0"/>
              <a:t>Optimizers, regularization techniques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16:45</a:t>
            </a:r>
            <a:r>
              <a:rPr lang="en-US" dirty="0" smtClean="0"/>
              <a:t>-17:30 </a:t>
            </a:r>
            <a:r>
              <a:rPr lang="en-US" dirty="0" smtClean="0"/>
              <a:t>Hands-on: Regularization techniques on F-MNIST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17:30</a:t>
            </a:r>
            <a:r>
              <a:rPr lang="en-US" dirty="0" smtClean="0"/>
              <a:t>-18:00 </a:t>
            </a:r>
            <a:r>
              <a:rPr lang="en-US" dirty="0" smtClean="0"/>
              <a:t>Analyzing sequential data, </a:t>
            </a:r>
            <a:r>
              <a:rPr lang="en-US" dirty="0" smtClean="0"/>
              <a:t>RNNs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18:00-19:00 Diner</a:t>
            </a: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19:00-19:45 </a:t>
            </a:r>
            <a:r>
              <a:rPr lang="en-US" dirty="0" smtClean="0"/>
              <a:t>Hands-on: Predicting future temperatures with an RNN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19:45</a:t>
            </a:r>
            <a:r>
              <a:rPr lang="en-US" dirty="0" smtClean="0"/>
              <a:t>-20:15 </a:t>
            </a:r>
            <a:r>
              <a:rPr lang="en-US" dirty="0" smtClean="0"/>
              <a:t>Types of RNNs: LSTM, </a:t>
            </a:r>
            <a:r>
              <a:rPr lang="en-US" dirty="0" smtClean="0"/>
              <a:t>GRU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20:15-21:00 Hands-on: creating sequences, temperature prediction with GRU-based RNN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Time left: Improving RNNs: regularization, stacking, </a:t>
            </a:r>
            <a:r>
              <a:rPr lang="en-US" dirty="0" err="1" smtClean="0"/>
              <a:t>stateful</a:t>
            </a:r>
            <a:r>
              <a:rPr lang="en-US" dirty="0" smtClean="0"/>
              <a:t> and bi-directional RNNs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dirty="0" smtClean="0"/>
              <a:t>Time left: Hands-on: Improved RNNs on temperature prediction</a:t>
            </a: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dirty="0"/>
          </a:p>
        </p:txBody>
      </p:sp>
      <p:sp>
        <p:nvSpPr>
          <p:cNvPr id="137" name="Overview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83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/>
            </a:lvl1pPr>
          </a:lstStyle>
          <a:p>
            <a:r>
              <a:rPr lang="en-US" dirty="0" smtClean="0"/>
              <a:t>Today’s program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37743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Improving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Improving networks</a:t>
            </a:r>
          </a:p>
        </p:txBody>
      </p:sp>
      <p:sp>
        <p:nvSpPr>
          <p:cNvPr id="528" name="We can split up the ways to improve networks to two categories (some belong in both categories)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77749" indent="-277749" defTabSz="473201">
              <a:spcBef>
                <a:spcPts val="2500"/>
              </a:spcBef>
              <a:defRPr sz="2268"/>
            </a:pPr>
            <a:r>
              <a:t>We can split up the ways to improve networks to two categories (some belong in both categories).</a:t>
            </a:r>
          </a:p>
          <a:p>
            <a:pPr marL="277749" indent="-277749" defTabSz="473201">
              <a:spcBef>
                <a:spcPts val="2500"/>
              </a:spcBef>
              <a:defRPr sz="2268"/>
            </a:pPr>
            <a:r>
              <a:rPr b="1"/>
              <a:t>Speed up learning</a:t>
            </a:r>
            <a:r>
              <a:t> while training the network.</a:t>
            </a:r>
          </a:p>
          <a:p>
            <a:pPr marL="555498" lvl="1" indent="-277749" defTabSz="473201">
              <a:spcBef>
                <a:spcPts val="2500"/>
              </a:spcBef>
              <a:defRPr sz="2268"/>
            </a:pPr>
            <a:r>
              <a:t>Advanced optimisers (using momentum and per parameter step size)</a:t>
            </a:r>
          </a:p>
          <a:p>
            <a:pPr marL="555498" lvl="1" indent="-277749" defTabSz="473201">
              <a:spcBef>
                <a:spcPts val="2500"/>
              </a:spcBef>
              <a:defRPr sz="2268"/>
            </a:pPr>
            <a:r>
              <a:t>Input data normalisation</a:t>
            </a:r>
          </a:p>
          <a:p>
            <a:pPr marL="555498" lvl="1" indent="-277749" defTabSz="473201">
              <a:spcBef>
                <a:spcPts val="2500"/>
              </a:spcBef>
              <a:defRPr sz="2268"/>
            </a:pPr>
            <a:r>
              <a:t>Batch normalisation</a:t>
            </a:r>
          </a:p>
          <a:p>
            <a:pPr marL="555498" lvl="1" indent="-277749" defTabSz="473201">
              <a:spcBef>
                <a:spcPts val="2500"/>
              </a:spcBef>
              <a:defRPr sz="2268"/>
            </a:pPr>
            <a:r>
              <a:t>(weight initialisation)</a:t>
            </a:r>
          </a:p>
          <a:p>
            <a:pPr marL="277749" indent="-277749" defTabSz="473201">
              <a:spcBef>
                <a:spcPts val="2500"/>
              </a:spcBef>
              <a:defRPr sz="2268"/>
            </a:pPr>
            <a:r>
              <a:t>After we have fit the training data, we want to focus on </a:t>
            </a:r>
            <a:r>
              <a:rPr b="1"/>
              <a:t>reducing</a:t>
            </a:r>
            <a:r>
              <a:t> </a:t>
            </a:r>
            <a:r>
              <a:rPr b="1"/>
              <a:t>overfitting.</a:t>
            </a:r>
          </a:p>
          <a:p>
            <a:pPr marL="555498" lvl="1" indent="-277749" defTabSz="473201">
              <a:spcBef>
                <a:spcPts val="2500"/>
              </a:spcBef>
              <a:defRPr sz="2268"/>
            </a:pPr>
            <a:r>
              <a:t>L1/L2 regularisation</a:t>
            </a:r>
          </a:p>
          <a:p>
            <a:pPr marL="555498" lvl="1" indent="-277749" defTabSz="473201">
              <a:spcBef>
                <a:spcPts val="2500"/>
              </a:spcBef>
              <a:defRPr sz="2268"/>
            </a:pPr>
            <a:r>
              <a:t>Dropout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Optimi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Optimisers</a:t>
            </a:r>
          </a:p>
        </p:txBody>
      </p:sp>
      <p:sp>
        <p:nvSpPr>
          <p:cNvPr id="531" name="In practice we don't just use mini-batch gradient descent but more dynamic implementations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176622" cy="6286500"/>
          </a:xfrm>
          <a:prstGeom prst="rect">
            <a:avLst/>
          </a:prstGeom>
        </p:spPr>
        <p:txBody>
          <a:bodyPr/>
          <a:lstStyle/>
          <a:p>
            <a:r>
              <a:t>In practice we don't just use mini-batch gradient descent but more dynamic implementations.</a:t>
            </a:r>
          </a:p>
          <a:p>
            <a:r>
              <a:t>Some optimisers have been shown to do well for certain architectures.</a:t>
            </a:r>
          </a:p>
        </p:txBody>
      </p:sp>
      <p:pic>
        <p:nvPicPr>
          <p:cNvPr id="532" name="saddle_point_evaluation_optimizers.gif" descr="saddle_point_evaluation_optimizer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9373" y="2236005"/>
            <a:ext cx="6822054" cy="528159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ource: http://ruder.io/optimizing-gradient-descent/index.html"/>
          <p:cNvSpPr txBox="1"/>
          <p:nvPr/>
        </p:nvSpPr>
        <p:spPr>
          <a:xfrm>
            <a:off x="6796989" y="8207147"/>
            <a:ext cx="5176622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http://ruder.io/optimizing-gradient-descent/index.html</a:t>
            </a:r>
          </a:p>
        </p:txBody>
      </p:sp>
      <p:sp>
        <p:nvSpPr>
          <p:cNvPr id="534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Optimi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Optimisers</a:t>
            </a:r>
          </a:p>
        </p:txBody>
      </p:sp>
      <p:sp>
        <p:nvSpPr>
          <p:cNvPr id="537" name="Some feature momentum which takes the previous updated values into account (exponentially decaying averages).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176622" cy="6286500"/>
          </a:xfrm>
          <a:prstGeom prst="rect">
            <a:avLst/>
          </a:prstGeom>
        </p:spPr>
        <p:txBody>
          <a:bodyPr/>
          <a:lstStyle/>
          <a:p>
            <a:r>
              <a:t>Some feature </a:t>
            </a:r>
            <a:r>
              <a:rPr b="1"/>
              <a:t>momentum </a:t>
            </a:r>
            <a:r>
              <a:t>which takes the previous updated values into account (exponentially decaying averages).</a:t>
            </a:r>
          </a:p>
        </p:txBody>
      </p:sp>
      <p:sp>
        <p:nvSpPr>
          <p:cNvPr id="538" name="Source: https://cs231n.github.io/neural-networks-3/"/>
          <p:cNvSpPr txBox="1"/>
          <p:nvPr/>
        </p:nvSpPr>
        <p:spPr>
          <a:xfrm>
            <a:off x="7284161" y="8207147"/>
            <a:ext cx="4202278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https://cs231n.github.io/neural-networks-3/</a:t>
            </a:r>
          </a:p>
        </p:txBody>
      </p:sp>
      <p:sp>
        <p:nvSpPr>
          <p:cNvPr id="539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  <p:pic>
        <p:nvPicPr>
          <p:cNvPr id="540" name="momentum.png" descr="momentu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9536" y="2864147"/>
            <a:ext cx="5374918" cy="4431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Optimi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Optimisers</a:t>
            </a:r>
          </a:p>
        </p:txBody>
      </p:sp>
      <p:sp>
        <p:nvSpPr>
          <p:cNvPr id="543" name="And feature sensitive step sizes, which perform smaller updates (you can think of it as lower learning rate) for frequent features and larger for more unfrequent features.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413953" cy="6286500"/>
          </a:xfrm>
          <a:prstGeom prst="rect">
            <a:avLst/>
          </a:prstGeom>
        </p:spPr>
        <p:txBody>
          <a:bodyPr/>
          <a:lstStyle/>
          <a:p>
            <a:r>
              <a:t>And </a:t>
            </a:r>
            <a:r>
              <a:rPr b="1"/>
              <a:t>feature sensitive step sizes</a:t>
            </a:r>
            <a:r>
              <a:t>, which perform smaller updates (you can think of it as lower learning rate) for frequent features and larger for more unfrequent features.</a:t>
            </a:r>
          </a:p>
          <a:p>
            <a:r>
              <a:rPr b="1"/>
              <a:t>Adam</a:t>
            </a:r>
            <a:r>
              <a:t> has been shown to be a good general choice.</a:t>
            </a:r>
          </a:p>
        </p:txBody>
      </p:sp>
      <p:sp>
        <p:nvSpPr>
          <p:cNvPr id="544" name="Source: http://ruder.io/optimizing-gradient-descent/index.html"/>
          <p:cNvSpPr txBox="1"/>
          <p:nvPr/>
        </p:nvSpPr>
        <p:spPr>
          <a:xfrm>
            <a:off x="6796989" y="8207147"/>
            <a:ext cx="5176622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  <a:br/>
            <a:r>
              <a:t>http://ruder.io/optimizing-gradient-descent/index.html</a:t>
            </a:r>
          </a:p>
        </p:txBody>
      </p:sp>
      <p:sp>
        <p:nvSpPr>
          <p:cNvPr id="545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  <p:pic>
        <p:nvPicPr>
          <p:cNvPr id="546" name="contours_evaluation_optimizers.gif" descr="contours_evaluation_optimizer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7703" y="2714503"/>
            <a:ext cx="5933532" cy="459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ap / 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Recap</a:t>
            </a:r>
            <a:r>
              <a:rPr lang="en-US" dirty="0" smtClean="0"/>
              <a:t>: deep learning</a:t>
            </a:r>
            <a:endParaRPr dirty="0"/>
          </a:p>
        </p:txBody>
      </p:sp>
      <p:sp>
        <p:nvSpPr>
          <p:cNvPr id="129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184400"/>
            <a:ext cx="11099800" cy="965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Deep Learning abstracts low level features</a:t>
            </a:r>
            <a:endParaRPr dirty="0"/>
          </a:p>
        </p:txBody>
      </p:sp>
      <p:pic>
        <p:nvPicPr>
          <p:cNvPr id="5" name="hierarchy.png" descr="hierarch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64" y="3390900"/>
            <a:ext cx="4240871" cy="5871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hierarchical-feature-representation.png" descr="hierarchical-feature-representation.png"/>
          <p:cNvPicPr>
            <a:picLocks noChangeAspect="1"/>
          </p:cNvPicPr>
          <p:nvPr/>
        </p:nvPicPr>
        <p:blipFill rotWithShape="1">
          <a:blip r:embed="rId3"/>
          <a:srcRect l="30598" r="4226"/>
          <a:stretch/>
        </p:blipFill>
        <p:spPr>
          <a:xfrm>
            <a:off x="5295899" y="3640628"/>
            <a:ext cx="7124701" cy="562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394567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put norm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 normalisation</a:t>
            </a:r>
          </a:p>
        </p:txBody>
      </p:sp>
      <p:sp>
        <p:nvSpPr>
          <p:cNvPr id="549" name="We have already covered input normalisation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We have already covered input normalisation.</a:t>
            </a:r>
          </a:p>
          <a:p>
            <a:r>
              <a:t>As a preprocessing stage for the input features.</a:t>
            </a:r>
          </a:p>
          <a:p>
            <a:r>
              <a:t>This has been shown to speed up training of neural networks.</a:t>
            </a:r>
          </a:p>
          <a:p>
            <a:r>
              <a:t>All features should have the same range.</a:t>
            </a:r>
          </a:p>
          <a:p>
            <a:pPr lvl="1"/>
            <a:r>
              <a:t>Mean 0, variance 1.</a:t>
            </a:r>
          </a:p>
          <a:p>
            <a:pPr lvl="1"/>
            <a:r>
              <a:t>We can use the "scale" function or in some cases (f.ex. images) divide by 255.</a:t>
            </a:r>
          </a:p>
        </p:txBody>
      </p:sp>
      <p:sp>
        <p:nvSpPr>
          <p:cNvPr id="550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Input norm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 normalisation</a:t>
            </a:r>
          </a:p>
        </p:txBody>
      </p:sp>
      <p:pic>
        <p:nvPicPr>
          <p:cNvPr id="553" name="why_normalise.png" descr="why_normali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108" y="2246213"/>
            <a:ext cx="11382898" cy="6434422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ource:…"/>
          <p:cNvSpPr txBox="1"/>
          <p:nvPr/>
        </p:nvSpPr>
        <p:spPr>
          <a:xfrm>
            <a:off x="6935978" y="8727847"/>
            <a:ext cx="4898645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</a:t>
            </a:r>
          </a:p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https://www.jeremyjordan.me/batch-normalization/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5" name="Equation"/>
              <p:cNvSpPr txBox="1"/>
              <p:nvPr/>
            </p:nvSpPr>
            <p:spPr>
              <a:xfrm>
                <a:off x="1343932" y="5634983"/>
                <a:ext cx="273503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32" y="5634983"/>
                <a:ext cx="273503" cy="210834"/>
              </a:xfrm>
              <a:prstGeom prst="rect">
                <a:avLst/>
              </a:prstGeom>
              <a:blipFill rotWithShape="0">
                <a:blip r:embed="rId3"/>
                <a:stretch>
                  <a:fillRect l="-26667" r="-48889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6" name="Equation"/>
              <p:cNvSpPr txBox="1"/>
              <p:nvPr/>
            </p:nvSpPr>
            <p:spPr>
              <a:xfrm>
                <a:off x="3571649" y="7244922"/>
                <a:ext cx="290815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649" y="7244922"/>
                <a:ext cx="290815" cy="210834"/>
              </a:xfrm>
              <a:prstGeom prst="rect">
                <a:avLst/>
              </a:prstGeom>
              <a:blipFill rotWithShape="0">
                <a:blip r:embed="rId4"/>
                <a:stretch>
                  <a:fillRect l="-27083" r="-41667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Equation"/>
              <p:cNvSpPr txBox="1"/>
              <p:nvPr/>
            </p:nvSpPr>
            <p:spPr>
              <a:xfrm>
                <a:off x="9239892" y="7117922"/>
                <a:ext cx="290815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892" y="7117922"/>
                <a:ext cx="290815" cy="210834"/>
              </a:xfrm>
              <a:prstGeom prst="rect">
                <a:avLst/>
              </a:prstGeom>
              <a:blipFill rotWithShape="0">
                <a:blip r:embed="rId5"/>
                <a:stretch>
                  <a:fillRect l="-27660" r="-44681" b="-10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8" name="Equation"/>
              <p:cNvSpPr txBox="1"/>
              <p:nvPr/>
            </p:nvSpPr>
            <p:spPr>
              <a:xfrm>
                <a:off x="7236732" y="5634983"/>
                <a:ext cx="273503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5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2" y="5634983"/>
                <a:ext cx="273503" cy="210834"/>
              </a:xfrm>
              <a:prstGeom prst="rect">
                <a:avLst/>
              </a:prstGeom>
              <a:blipFill rotWithShape="0">
                <a:blip r:embed="rId6"/>
                <a:stretch>
                  <a:fillRect l="-26667" r="-48889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9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Batch normalisation (B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Batch normalisation (BN)</a:t>
            </a:r>
          </a:p>
        </p:txBody>
      </p:sp>
      <p:sp>
        <p:nvSpPr>
          <p:cNvPr id="562" name="Why only do this normalisation on the input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Why only do this normalisation on the input?</a:t>
            </a:r>
          </a:p>
          <a:p>
            <a:r>
              <a:t>In 2015 it was shown that renormalising in an intermediary layer speeds up learning.</a:t>
            </a:r>
          </a:p>
          <a:p>
            <a:r>
              <a:t>We compute the mean and variance per batch and uses it to normalise to </a:t>
            </a:r>
            <a:r>
              <a:rPr b="1"/>
              <a:t>0 mean</a:t>
            </a:r>
            <a:r>
              <a:t> and </a:t>
            </a:r>
            <a:r>
              <a:rPr b="1"/>
              <a:t>variance 1</a:t>
            </a:r>
            <a:r>
              <a:t>.</a:t>
            </a:r>
          </a:p>
        </p:txBody>
      </p:sp>
      <p:sp>
        <p:nvSpPr>
          <p:cNvPr id="563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6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67" name="BN.png" descr="B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700" y="2000250"/>
            <a:ext cx="11963400" cy="63119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ource:…"/>
          <p:cNvSpPr txBox="1"/>
          <p:nvPr/>
        </p:nvSpPr>
        <p:spPr>
          <a:xfrm>
            <a:off x="7491222" y="8969147"/>
            <a:ext cx="5235957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Source:</a:t>
            </a:r>
          </a:p>
          <a:p>
            <a:r>
              <a:rPr u="sng">
                <a:hlinkClick r:id="rId3"/>
              </a:rPr>
              <a:t>https://wiki.tum.de/display/lfdv/Batch+Normalization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Batch normalisation (B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Batch normalisation (BN)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1" name="We might not always want 0 mean and variance 1 so we add two more parameters to scale the values out again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52500" y="2590800"/>
                <a:ext cx="11099800" cy="628650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We might not always want 0 mean and variance 1 so we add </a:t>
                </a:r>
                <a:r>
                  <a:rPr lang="en-US" b="1" dirty="0"/>
                  <a:t>two more parameters</a:t>
                </a:r>
                <a:r>
                  <a:rPr lang="en-US" dirty="0"/>
                  <a:t> to scale the values out again.</a:t>
                </a: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parameters learnt by the model, 2 per neuron.</a:t>
                </a:r>
              </a:p>
              <a:p>
                <a:r>
                  <a:rPr lang="en-US" dirty="0"/>
                  <a:t>Worst case scenario, BN is not helpful at all and the model will just learn the mean and variance of the batches.</a:t>
                </a:r>
                <a:endParaRPr dirty="0"/>
              </a:p>
            </p:txBody>
          </p:sp>
        </mc:Choice>
        <mc:Fallback>
          <p:sp>
            <p:nvSpPr>
              <p:cNvPr id="571" name="We might not always want 0 mean and variance 1 so we add two more parameters to scale the values out again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590800"/>
                <a:ext cx="11099800" cy="6286500"/>
              </a:xfrm>
              <a:prstGeom prst="rect">
                <a:avLst/>
              </a:prstGeom>
              <a:blipFill rotWithShape="0">
                <a:blip r:embed="rId2"/>
                <a:stretch>
                  <a:fillRect l="-2142" r="-7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4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Batch normalisation (B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Batch normalisation (BN)</a:t>
            </a:r>
          </a:p>
        </p:txBody>
      </p:sp>
      <p:sp>
        <p:nvSpPr>
          <p:cNvPr id="577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  <p:pic>
        <p:nvPicPr>
          <p:cNvPr id="578" name="formula.png" descr="formul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415" y="3059906"/>
            <a:ext cx="6945907" cy="5501498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ource:…"/>
          <p:cNvSpPr txBox="1"/>
          <p:nvPr/>
        </p:nvSpPr>
        <p:spPr>
          <a:xfrm>
            <a:off x="7491222" y="8969147"/>
            <a:ext cx="5235957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Source:</a:t>
            </a:r>
          </a:p>
          <a:p>
            <a:r>
              <a:rPr u="sng">
                <a:hlinkClick r:id="rId3"/>
              </a:rPr>
              <a:t>https://wiki.tum.de/display/lfdv/Batch+Normalization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Batch norm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normalisation</a:t>
            </a:r>
          </a:p>
        </p:txBody>
      </p:sp>
      <p:sp>
        <p:nvSpPr>
          <p:cNvPr id="582" name="Adding BN will add more parameters to the model and extra computation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Adding BN will add more parameters to the model and extra computation.</a:t>
            </a:r>
          </a:p>
          <a:p>
            <a:r>
              <a:t>BN allow us to more easily train deeper networks.</a:t>
            </a:r>
          </a:p>
          <a:p>
            <a:r>
              <a:t>BN makes the network more robust to hyperparameter selections.</a:t>
            </a:r>
          </a:p>
          <a:p>
            <a:r>
              <a:t>BN allows us to train with a higher learning rate.</a:t>
            </a:r>
          </a:p>
        </p:txBody>
      </p:sp>
      <p:sp>
        <p:nvSpPr>
          <p:cNvPr id="583" name="Speeding up learning"/>
          <p:cNvSpPr txBox="1"/>
          <p:nvPr/>
        </p:nvSpPr>
        <p:spPr>
          <a:xfrm>
            <a:off x="4631689" y="1790279"/>
            <a:ext cx="374142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Speeding up learning</a:t>
            </a:r>
          </a:p>
        </p:txBody>
      </p:sp>
      <p:sp>
        <p:nvSpPr>
          <p:cNvPr id="584" name="layer_dense(unit = 10)…"/>
          <p:cNvSpPr txBox="1"/>
          <p:nvPr/>
        </p:nvSpPr>
        <p:spPr>
          <a:xfrm>
            <a:off x="5504535" y="8037852"/>
            <a:ext cx="2833930" cy="81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layer_dense(unit = 10)</a:t>
            </a:r>
          </a:p>
          <a:p>
            <a:r>
              <a:t>layer_batch_normalization()</a:t>
            </a:r>
          </a:p>
          <a:p>
            <a:r>
              <a:t>layer_activation_relu()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Regularisation</a:t>
            </a:r>
          </a:p>
        </p:txBody>
      </p:sp>
      <p:sp>
        <p:nvSpPr>
          <p:cNvPr id="587" name="What is regularisation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What is regularisation?</a:t>
            </a:r>
          </a:p>
          <a:p>
            <a:r>
              <a:t>Any kind of technique which helps reduce overfitting</a:t>
            </a:r>
          </a:p>
          <a:p>
            <a:endParaRPr/>
          </a:p>
          <a:p>
            <a:pPr marL="0" indent="0">
              <a:buSzTx/>
              <a:buNone/>
            </a:pPr>
            <a:r>
              <a:t>Examples:</a:t>
            </a:r>
          </a:p>
          <a:p>
            <a:r>
              <a:t>Early stopping</a:t>
            </a:r>
          </a:p>
          <a:p>
            <a:r>
              <a:t>L2 regularization (extra loss term)</a:t>
            </a:r>
          </a:p>
          <a:p>
            <a:r>
              <a:t>Dropout (extra layer)</a:t>
            </a:r>
          </a:p>
        </p:txBody>
      </p:sp>
      <p:sp>
        <p:nvSpPr>
          <p:cNvPr id="588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2 Regularisatio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84" y="3308350"/>
            <a:ext cx="11879981" cy="5593795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Fitting with M-th order polynomial"/>
          <p:cNvSpPr txBox="1">
            <a:spLocks noGrp="1"/>
          </p:cNvSpPr>
          <p:nvPr>
            <p:ph type="body" sz="quarter" idx="4294967295"/>
          </p:nvPr>
        </p:nvSpPr>
        <p:spPr>
          <a:xfrm>
            <a:off x="952500" y="2082800"/>
            <a:ext cx="11099800" cy="1076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200"/>
              </a:spcBef>
              <a:buSzTx/>
              <a:buNone/>
              <a:defRPr sz="2800"/>
            </a:lvl1pPr>
          </a:lstStyle>
          <a:p>
            <a:r>
              <a:t>Fitting with M-th order polynomial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L2 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5" name="We add a new term to the total loss function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52500" y="2590800"/>
                <a:ext cx="11099800" cy="628650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We add a new term to the total loss function.</a:t>
                </a:r>
              </a:p>
              <a:p>
                <a:r>
                  <a:rPr lang="en-US" dirty="0"/>
                  <a:t>This term adds additional loss to the function which takes the size of the weights into account.</a:t>
                </a:r>
              </a:p>
              <a:p>
                <a:r>
                  <a:rPr lang="en-US" dirty="0"/>
                  <a:t>We then </a:t>
                </a:r>
                <a:r>
                  <a:rPr lang="en-US" dirty="0" err="1"/>
                  <a:t>optimise</a:t>
                </a:r>
                <a:r>
                  <a:rPr lang="en-US" dirty="0"/>
                  <a:t> this new loss function instead.</a:t>
                </a:r>
              </a:p>
              <a:p>
                <a:r>
                  <a:rPr lang="en-US" dirty="0"/>
                  <a:t>A new </a:t>
                </a:r>
                <a:r>
                  <a:rPr lang="en-US" b="1" dirty="0" err="1"/>
                  <a:t>hyperparameter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added. This is usually a small value and we will need trial and error to find an acceptable value.</a:t>
                </a:r>
                <a:endParaRPr dirty="0"/>
              </a:p>
            </p:txBody>
          </p:sp>
        </mc:Choice>
        <mc:Fallback>
          <p:sp>
            <p:nvSpPr>
              <p:cNvPr id="595" name="We add a new term to the total loss function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590800"/>
                <a:ext cx="11099800" cy="6286500"/>
              </a:xfrm>
              <a:prstGeom prst="rect">
                <a:avLst/>
              </a:prstGeom>
              <a:blipFill rotWithShape="0">
                <a:blip r:embed="rId2"/>
                <a:stretch>
                  <a:fillRect l="-214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7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Recap: single neuron</a:t>
            </a:r>
            <a:endParaRPr dirty="0"/>
          </a:p>
        </p:txBody>
      </p:sp>
      <p:sp>
        <p:nvSpPr>
          <p:cNvPr id="292" name="Circle"/>
          <p:cNvSpPr/>
          <p:nvPr/>
        </p:nvSpPr>
        <p:spPr>
          <a:xfrm>
            <a:off x="1175477" y="42279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Circle"/>
          <p:cNvSpPr/>
          <p:nvPr/>
        </p:nvSpPr>
        <p:spPr>
          <a:xfrm>
            <a:off x="4948582" y="3375773"/>
            <a:ext cx="3153794" cy="315379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Line"/>
          <p:cNvSpPr/>
          <p:nvPr/>
        </p:nvSpPr>
        <p:spPr>
          <a:xfrm>
            <a:off x="2670958" y="48765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2519278" y="54560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Equation"/>
              <p:cNvSpPr txBox="1"/>
              <p:nvPr/>
            </p:nvSpPr>
            <p:spPr>
              <a:xfrm>
                <a:off x="1633037" y="4526891"/>
                <a:ext cx="382083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4526891"/>
                <a:ext cx="382083" cy="368959"/>
              </a:xfrm>
              <a:prstGeom prst="rect">
                <a:avLst/>
              </a:prstGeom>
              <a:blipFill rotWithShape="0">
                <a:blip r:embed="rId3"/>
                <a:stretch>
                  <a:fillRect r="-22222" b="-7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Circle"/>
          <p:cNvSpPr/>
          <p:nvPr/>
        </p:nvSpPr>
        <p:spPr>
          <a:xfrm>
            <a:off x="1175477" y="73352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Equation"/>
              <p:cNvSpPr txBox="1"/>
              <p:nvPr/>
            </p:nvSpPr>
            <p:spPr>
              <a:xfrm>
                <a:off x="1633037" y="7634158"/>
                <a:ext cx="4175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7634158"/>
                <a:ext cx="417525" cy="368959"/>
              </a:xfrm>
              <a:prstGeom prst="rect">
                <a:avLst/>
              </a:prstGeom>
              <a:blipFill rotWithShape="0">
                <a:blip r:embed="rId4"/>
                <a:stretch>
                  <a:fillRect r="-14706" b="-704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3469076" y="4176838"/>
                <a:ext cx="478629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 dirty="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76" y="4176838"/>
                <a:ext cx="478629" cy="368959"/>
              </a:xfrm>
              <a:prstGeom prst="rect">
                <a:avLst/>
              </a:prstGeom>
              <a:blipFill rotWithShape="0">
                <a:blip r:embed="rId5"/>
                <a:stretch>
                  <a:fillRect r="-17722" b="-704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Equation"/>
              <p:cNvSpPr txBox="1"/>
              <p:nvPr/>
            </p:nvSpPr>
            <p:spPr>
              <a:xfrm>
                <a:off x="3816210" y="6455999"/>
                <a:ext cx="5089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 dirty="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3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0" y="6455999"/>
                <a:ext cx="508925" cy="368959"/>
              </a:xfrm>
              <a:prstGeom prst="rect">
                <a:avLst/>
              </a:prstGeom>
              <a:blipFill rotWithShape="0">
                <a:blip r:embed="rId6"/>
                <a:stretch>
                  <a:fillRect r="-11905" b="-704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Equation"/>
              <p:cNvSpPr txBox="1"/>
              <p:nvPr/>
            </p:nvSpPr>
            <p:spPr>
              <a:xfrm>
                <a:off x="5401679" y="4258920"/>
                <a:ext cx="2421200" cy="1431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79" y="4258920"/>
                <a:ext cx="2421200" cy="1431716"/>
              </a:xfrm>
              <a:prstGeom prst="rect">
                <a:avLst/>
              </a:prstGeom>
              <a:blipFill rotWithShape="0">
                <a:blip r:embed="rId7"/>
                <a:stretch>
                  <a:fillRect r="-5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Circle"/>
          <p:cNvSpPr/>
          <p:nvPr/>
        </p:nvSpPr>
        <p:spPr>
          <a:xfrm>
            <a:off x="5876878" y="7514444"/>
            <a:ext cx="1297203" cy="1297203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Equation"/>
              <p:cNvSpPr txBox="1"/>
              <p:nvPr/>
            </p:nvSpPr>
            <p:spPr>
              <a:xfrm>
                <a:off x="6405197" y="7914189"/>
                <a:ext cx="240564" cy="3707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97" y="7914189"/>
                <a:ext cx="240564" cy="370714"/>
              </a:xfrm>
              <a:prstGeom prst="rect">
                <a:avLst/>
              </a:prstGeom>
              <a:blipFill rotWithShape="0">
                <a:blip r:embed="rId8"/>
                <a:stretch>
                  <a:fillRect r="-10256" b="-4098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Line"/>
          <p:cNvSpPr/>
          <p:nvPr/>
        </p:nvSpPr>
        <p:spPr>
          <a:xfrm flipV="1">
            <a:off x="6525479" y="6634809"/>
            <a:ext cx="1" cy="774395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10" name="Group"/>
          <p:cNvGrpSpPr/>
          <p:nvPr/>
        </p:nvGrpSpPr>
        <p:grpSpPr>
          <a:xfrm>
            <a:off x="8727354" y="3775324"/>
            <a:ext cx="2202466" cy="2202467"/>
            <a:chOff x="0" y="0"/>
            <a:chExt cx="2202465" cy="2202465"/>
          </a:xfrm>
        </p:grpSpPr>
        <p:sp>
          <p:nvSpPr>
            <p:cNvPr id="305" name="Line"/>
            <p:cNvSpPr/>
            <p:nvPr/>
          </p:nvSpPr>
          <p:spPr>
            <a:xfrm flipH="1" flipV="1">
              <a:off x="0" y="1101232"/>
              <a:ext cx="2202466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H="1">
              <a:off x="1101232" y="0"/>
              <a:ext cx="1" cy="2202466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289291" y="1686634"/>
              <a:ext cx="832511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079138" y="520129"/>
              <a:ext cx="832511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 flipH="1">
              <a:off x="1101232" y="512557"/>
              <a:ext cx="1" cy="1177352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11" name="Circle"/>
          <p:cNvSpPr/>
          <p:nvPr/>
        </p:nvSpPr>
        <p:spPr>
          <a:xfrm>
            <a:off x="11554797" y="4403721"/>
            <a:ext cx="945671" cy="94567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11863228" y="4645725"/>
                <a:ext cx="328808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3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228" y="4645725"/>
                <a:ext cx="32880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inputs"/>
          <p:cNvSpPr txBox="1"/>
          <p:nvPr/>
        </p:nvSpPr>
        <p:spPr>
          <a:xfrm>
            <a:off x="1276695" y="8916889"/>
            <a:ext cx="1173252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t>inputs</a:t>
            </a:r>
          </a:p>
        </p:txBody>
      </p:sp>
      <p:sp>
        <p:nvSpPr>
          <p:cNvPr id="314" name="weights"/>
          <p:cNvSpPr txBox="1"/>
          <p:nvPr/>
        </p:nvSpPr>
        <p:spPr>
          <a:xfrm>
            <a:off x="2812955" y="8916889"/>
            <a:ext cx="1454281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weights</a:t>
            </a:r>
          </a:p>
        </p:txBody>
      </p:sp>
      <p:sp>
        <p:nvSpPr>
          <p:cNvPr id="315" name="summation + bias"/>
          <p:cNvSpPr txBox="1"/>
          <p:nvPr/>
        </p:nvSpPr>
        <p:spPr>
          <a:xfrm>
            <a:off x="5050720" y="8916889"/>
            <a:ext cx="3155300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/>
                </a:solidFill>
              </a:defRPr>
            </a:pPr>
            <a:r>
              <a:t>summation 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rPr>
              <a:t>+ bias</a:t>
            </a:r>
          </a:p>
        </p:txBody>
      </p:sp>
      <p:sp>
        <p:nvSpPr>
          <p:cNvPr id="316" name="activation"/>
          <p:cNvSpPr txBox="1"/>
          <p:nvPr/>
        </p:nvSpPr>
        <p:spPr>
          <a:xfrm>
            <a:off x="8917682" y="8916889"/>
            <a:ext cx="1781970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6"/>
                </a:solidFill>
              </a:defRPr>
            </a:lvl1pPr>
          </a:lstStyle>
          <a:p>
            <a:r>
              <a:t>activation</a:t>
            </a:r>
          </a:p>
        </p:txBody>
      </p:sp>
      <p:sp>
        <p:nvSpPr>
          <p:cNvPr id="317" name="output"/>
          <p:cNvSpPr txBox="1"/>
          <p:nvPr/>
        </p:nvSpPr>
        <p:spPr>
          <a:xfrm>
            <a:off x="11411313" y="8916889"/>
            <a:ext cx="1232639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318" name="Line"/>
          <p:cNvSpPr/>
          <p:nvPr/>
        </p:nvSpPr>
        <p:spPr>
          <a:xfrm>
            <a:off x="8175551" y="4876557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>
            <a:off x="10977615" y="4876557"/>
            <a:ext cx="478628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184400"/>
            <a:ext cx="11099800" cy="965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Neuron consists of inputs, weights, bias, activation and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31315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2 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p:sp>
        <p:nvSpPr>
          <p:cNvPr id="600" name="Why does L2 regularisation work?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7281863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Why does L2 regularisation work?</a:t>
            </a:r>
          </a:p>
          <a:p>
            <a:r>
              <a:t>We add a cost to the weights: large weights “cost” more.</a:t>
            </a:r>
          </a:p>
          <a:p>
            <a:r>
              <a:t>Thus, our model is ‘forced’ to reduce (absolute) size of the weights.</a:t>
            </a:r>
          </a:p>
          <a:p>
            <a:r>
              <a:t>This restricts the range of possible weights, reducing the model’s complexity</a:t>
            </a:r>
          </a:p>
          <a:p>
            <a:r>
              <a:t>In addition, when weights are forced to 0, connections are effectively removed (also reduces model complexity.</a:t>
            </a:r>
          </a:p>
        </p:txBody>
      </p:sp>
      <p:sp>
        <p:nvSpPr>
          <p:cNvPr id="601" name="Circle"/>
          <p:cNvSpPr/>
          <p:nvPr/>
        </p:nvSpPr>
        <p:spPr>
          <a:xfrm>
            <a:off x="10118052" y="3581326"/>
            <a:ext cx="474689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2" name="Equation"/>
              <p:cNvSpPr txBox="1"/>
              <p:nvPr/>
            </p:nvSpPr>
            <p:spPr>
              <a:xfrm>
                <a:off x="10285292" y="3630154"/>
                <a:ext cx="140209" cy="1380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6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292" y="3630154"/>
                <a:ext cx="140209" cy="138076"/>
              </a:xfrm>
              <a:prstGeom prst="rect">
                <a:avLst/>
              </a:prstGeom>
              <a:blipFill rotWithShape="0">
                <a:blip r:embed="rId2"/>
                <a:stretch>
                  <a:fillRect l="-52174" r="-78261" b="-1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3" name="Line"/>
          <p:cNvSpPr/>
          <p:nvPr/>
        </p:nvSpPr>
        <p:spPr>
          <a:xfrm>
            <a:off x="8946797" y="3813492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4" name="Line"/>
          <p:cNvSpPr/>
          <p:nvPr/>
        </p:nvSpPr>
        <p:spPr>
          <a:xfrm flipV="1">
            <a:off x="9036345" y="4000903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5" name="Line"/>
          <p:cNvSpPr/>
          <p:nvPr/>
        </p:nvSpPr>
        <p:spPr>
          <a:xfrm>
            <a:off x="8909269" y="3026091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6" name="Circle"/>
          <p:cNvSpPr/>
          <p:nvPr/>
        </p:nvSpPr>
        <p:spPr>
          <a:xfrm>
            <a:off x="10232352" y="7027637"/>
            <a:ext cx="474689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7" name="Equation"/>
              <p:cNvSpPr txBox="1"/>
              <p:nvPr/>
            </p:nvSpPr>
            <p:spPr>
              <a:xfrm>
                <a:off x="10399592" y="7076465"/>
                <a:ext cx="140209" cy="1380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6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592" y="7076465"/>
                <a:ext cx="140209" cy="138076"/>
              </a:xfrm>
              <a:prstGeom prst="rect">
                <a:avLst/>
              </a:prstGeom>
              <a:blipFill rotWithShape="0">
                <a:blip r:embed="rId3"/>
                <a:stretch>
                  <a:fillRect l="-56522" r="-73913" b="-1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8" name="Line"/>
          <p:cNvSpPr/>
          <p:nvPr/>
        </p:nvSpPr>
        <p:spPr>
          <a:xfrm>
            <a:off x="9061097" y="7259803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9" name="Line"/>
          <p:cNvSpPr/>
          <p:nvPr/>
        </p:nvSpPr>
        <p:spPr>
          <a:xfrm flipV="1">
            <a:off x="9150645" y="7447214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0" name="Line"/>
          <p:cNvSpPr/>
          <p:nvPr/>
        </p:nvSpPr>
        <p:spPr>
          <a:xfrm>
            <a:off x="9023569" y="6472403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1" name="Line"/>
          <p:cNvSpPr/>
          <p:nvPr/>
        </p:nvSpPr>
        <p:spPr>
          <a:xfrm flipV="1">
            <a:off x="9351133" y="6525816"/>
            <a:ext cx="482128" cy="48212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2" name="Line"/>
          <p:cNvSpPr/>
          <p:nvPr/>
        </p:nvSpPr>
        <p:spPr>
          <a:xfrm>
            <a:off x="9298958" y="6533548"/>
            <a:ext cx="504450" cy="50445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3" name="Set weight to 0"/>
          <p:cNvSpPr txBox="1"/>
          <p:nvPr/>
        </p:nvSpPr>
        <p:spPr>
          <a:xfrm>
            <a:off x="9470828" y="5836709"/>
            <a:ext cx="1997737" cy="436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/>
            </a:lvl1pPr>
          </a:lstStyle>
          <a:p>
            <a:r>
              <a:t>Set weight to 0</a:t>
            </a:r>
          </a:p>
        </p:txBody>
      </p:sp>
      <p:sp>
        <p:nvSpPr>
          <p:cNvPr id="614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2 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p:sp>
        <p:nvSpPr>
          <p:cNvPr id="617" name="We use L2 regularisation to fight overfitting, because it makes our model less expressive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7033072" cy="6286500"/>
          </a:xfrm>
          <a:prstGeom prst="rect">
            <a:avLst/>
          </a:prstGeom>
        </p:spPr>
        <p:txBody>
          <a:bodyPr/>
          <a:lstStyle/>
          <a:p>
            <a:r>
              <a:t>We use L2 regularisation to fight overfitting, because it makes our model less expressive.</a:t>
            </a:r>
          </a:p>
          <a:p>
            <a:r>
              <a:t>It will </a:t>
            </a:r>
            <a:r>
              <a:rPr b="1"/>
              <a:t>increase</a:t>
            </a:r>
            <a:r>
              <a:t> the </a:t>
            </a:r>
            <a:r>
              <a:rPr b="1"/>
              <a:t>training loss</a:t>
            </a:r>
            <a:r>
              <a:t> during training and </a:t>
            </a:r>
            <a:r>
              <a:rPr b="1"/>
              <a:t>hopefully</a:t>
            </a:r>
            <a:r>
              <a:t> </a:t>
            </a:r>
            <a:r>
              <a:rPr b="1"/>
              <a:t>reduce</a:t>
            </a:r>
            <a:r>
              <a:t> the </a:t>
            </a:r>
            <a:r>
              <a:rPr b="1"/>
              <a:t>test loss</a:t>
            </a:r>
            <a:r>
              <a:t>.</a:t>
            </a:r>
          </a:p>
          <a:p>
            <a:r>
              <a:t>L2 regularisation is also known as </a:t>
            </a:r>
            <a:r>
              <a:rPr b="1"/>
              <a:t>weight decay</a:t>
            </a:r>
            <a:r>
              <a:t>.</a:t>
            </a:r>
          </a:p>
        </p:txBody>
      </p:sp>
      <p:sp>
        <p:nvSpPr>
          <p:cNvPr id="620" name="Line"/>
          <p:cNvSpPr/>
          <p:nvPr/>
        </p:nvSpPr>
        <p:spPr>
          <a:xfrm>
            <a:off x="8946797" y="3813492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1" name="Line"/>
          <p:cNvSpPr/>
          <p:nvPr/>
        </p:nvSpPr>
        <p:spPr>
          <a:xfrm flipV="1">
            <a:off x="9036345" y="4000903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2" name="Line"/>
          <p:cNvSpPr/>
          <p:nvPr/>
        </p:nvSpPr>
        <p:spPr>
          <a:xfrm>
            <a:off x="8909269" y="3026091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5" name="Line"/>
          <p:cNvSpPr/>
          <p:nvPr/>
        </p:nvSpPr>
        <p:spPr>
          <a:xfrm>
            <a:off x="9061097" y="7259803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6" name="Line"/>
          <p:cNvSpPr/>
          <p:nvPr/>
        </p:nvSpPr>
        <p:spPr>
          <a:xfrm flipV="1">
            <a:off x="9150645" y="7447214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7" name="Line"/>
          <p:cNvSpPr/>
          <p:nvPr/>
        </p:nvSpPr>
        <p:spPr>
          <a:xfrm>
            <a:off x="9023569" y="6472403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V="1">
            <a:off x="9351133" y="6525816"/>
            <a:ext cx="482128" cy="48212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>
            <a:off x="9298958" y="6533548"/>
            <a:ext cx="504450" cy="50445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0" name="Set weight to 0"/>
          <p:cNvSpPr txBox="1"/>
          <p:nvPr/>
        </p:nvSpPr>
        <p:spPr>
          <a:xfrm>
            <a:off x="9470828" y="5836709"/>
            <a:ext cx="1997737" cy="436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/>
            </a:lvl1pPr>
          </a:lstStyle>
          <a:p>
            <a:r>
              <a:t>Set weight to 0</a:t>
            </a:r>
          </a:p>
        </p:txBody>
      </p:sp>
      <p:sp>
        <p:nvSpPr>
          <p:cNvPr id="631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  <p:sp>
        <p:nvSpPr>
          <p:cNvPr id="18" name="Circle"/>
          <p:cNvSpPr/>
          <p:nvPr/>
        </p:nvSpPr>
        <p:spPr>
          <a:xfrm>
            <a:off x="10118052" y="3581326"/>
            <a:ext cx="474689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quation"/>
              <p:cNvSpPr txBox="1"/>
              <p:nvPr/>
            </p:nvSpPr>
            <p:spPr>
              <a:xfrm>
                <a:off x="10285292" y="3630154"/>
                <a:ext cx="140209" cy="1380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292" y="3630154"/>
                <a:ext cx="140209" cy="138076"/>
              </a:xfrm>
              <a:prstGeom prst="rect">
                <a:avLst/>
              </a:prstGeom>
              <a:blipFill rotWithShape="0">
                <a:blip r:embed="rId2"/>
                <a:stretch>
                  <a:fillRect l="-52174" r="-78261" b="-1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ircle"/>
          <p:cNvSpPr/>
          <p:nvPr/>
        </p:nvSpPr>
        <p:spPr>
          <a:xfrm>
            <a:off x="10232352" y="7027637"/>
            <a:ext cx="474689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Equation"/>
              <p:cNvSpPr txBox="1"/>
              <p:nvPr/>
            </p:nvSpPr>
            <p:spPr>
              <a:xfrm>
                <a:off x="10399592" y="7076465"/>
                <a:ext cx="140209" cy="1380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592" y="7076465"/>
                <a:ext cx="140209" cy="138076"/>
              </a:xfrm>
              <a:prstGeom prst="rect">
                <a:avLst/>
              </a:prstGeom>
              <a:blipFill rotWithShape="0">
                <a:blip r:embed="rId3"/>
                <a:stretch>
                  <a:fillRect l="-56522" r="-73913" b="-1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L2 Regular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4" name="Equation"/>
              <p:cNvSpPr txBox="1"/>
              <p:nvPr/>
            </p:nvSpPr>
            <p:spPr>
              <a:xfrm>
                <a:off x="2660337" y="5389599"/>
                <a:ext cx="6764544" cy="8672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𝑜𝑡𝑎𝑙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 dirty="0"/>
              </a:p>
            </p:txBody>
          </p:sp>
        </mc:Choice>
        <mc:Fallback>
          <p:sp>
            <p:nvSpPr>
              <p:cNvPr id="6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337" y="5389599"/>
                <a:ext cx="6764544" cy="8672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6" name="Now becomes"/>
          <p:cNvSpPr txBox="1"/>
          <p:nvPr/>
        </p:nvSpPr>
        <p:spPr>
          <a:xfrm>
            <a:off x="5036672" y="6432046"/>
            <a:ext cx="1920064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/>
            </a:lvl1pPr>
          </a:lstStyle>
          <a:p>
            <a:r>
              <a:rPr dirty="0"/>
              <a:t>Now becomes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7" name="Equation"/>
              <p:cNvSpPr txBox="1"/>
              <p:nvPr/>
            </p:nvSpPr>
            <p:spPr>
              <a:xfrm>
                <a:off x="4282840" y="4313437"/>
                <a:ext cx="237751" cy="2665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6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840" y="4313437"/>
                <a:ext cx="237751" cy="266518"/>
              </a:xfrm>
              <a:prstGeom prst="rect">
                <a:avLst/>
              </a:prstGeom>
              <a:blipFill rotWithShape="0">
                <a:blip r:embed="rId3"/>
                <a:stretch>
                  <a:fillRect r="-23077" b="-72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8" name="Equation"/>
              <p:cNvSpPr txBox="1"/>
              <p:nvPr/>
            </p:nvSpPr>
            <p:spPr>
              <a:xfrm>
                <a:off x="4955940" y="3013955"/>
                <a:ext cx="228601" cy="181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6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940" y="3013955"/>
                <a:ext cx="228601" cy="181357"/>
              </a:xfrm>
              <a:prstGeom prst="rect">
                <a:avLst/>
              </a:prstGeom>
              <a:blipFill rotWithShape="0">
                <a:blip r:embed="rId4"/>
                <a:stretch>
                  <a:fillRect r="-32432" b="-10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9" name="Line"/>
          <p:cNvSpPr/>
          <p:nvPr/>
        </p:nvSpPr>
        <p:spPr>
          <a:xfrm flipV="1">
            <a:off x="4554933" y="3934614"/>
            <a:ext cx="208277" cy="2082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0" name="Line"/>
          <p:cNvSpPr/>
          <p:nvPr/>
        </p:nvSpPr>
        <p:spPr>
          <a:xfrm>
            <a:off x="5036672" y="3274214"/>
            <a:ext cx="1" cy="4366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1" name="Equation"/>
              <p:cNvSpPr txBox="1"/>
              <p:nvPr/>
            </p:nvSpPr>
            <p:spPr>
              <a:xfrm>
                <a:off x="4837679" y="3754770"/>
                <a:ext cx="1066716" cy="3568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6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3754770"/>
                <a:ext cx="1066716" cy="356815"/>
              </a:xfrm>
              <a:prstGeom prst="rect">
                <a:avLst/>
              </a:prstGeom>
              <a:blipFill rotWithShape="0">
                <a:blip r:embed="rId5"/>
                <a:stretch>
                  <a:fillRect l="-571" r="-19429" b="-293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2" name="Line"/>
          <p:cNvSpPr/>
          <p:nvPr/>
        </p:nvSpPr>
        <p:spPr>
          <a:xfrm>
            <a:off x="6090418" y="3933176"/>
            <a:ext cx="3922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3" name="Equation"/>
              <p:cNvSpPr txBox="1"/>
              <p:nvPr/>
            </p:nvSpPr>
            <p:spPr>
              <a:xfrm>
                <a:off x="6502399" y="3777094"/>
                <a:ext cx="463717" cy="4924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3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2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000" dirty="0"/>
              </a:p>
            </p:txBody>
          </p:sp>
        </mc:Choice>
        <mc:Fallback>
          <p:sp>
            <p:nvSpPr>
              <p:cNvPr id="6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399" y="3777094"/>
                <a:ext cx="46371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4" name="Line"/>
          <p:cNvSpPr/>
          <p:nvPr/>
        </p:nvSpPr>
        <p:spPr>
          <a:xfrm flipV="1">
            <a:off x="7066137" y="4034079"/>
            <a:ext cx="211151" cy="211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" name="Equation"/>
              <p:cNvSpPr txBox="1"/>
              <p:nvPr/>
            </p:nvSpPr>
            <p:spPr>
              <a:xfrm>
                <a:off x="6889401" y="4424154"/>
                <a:ext cx="236608" cy="2665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000" dirty="0"/>
              </a:p>
            </p:txBody>
          </p:sp>
        </mc:Choice>
        <mc:Fallback xmlns="">
          <p:sp>
            <p:nvSpPr>
              <p:cNvPr id="6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01" y="4424154"/>
                <a:ext cx="236608" cy="266518"/>
              </a:xfrm>
              <a:prstGeom prst="rect">
                <a:avLst/>
              </a:prstGeom>
              <a:blipFill rotWithShape="0">
                <a:blip r:embed="rId7"/>
                <a:stretch>
                  <a:fillRect r="-23077" b="-7441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6" name="Equation"/>
              <p:cNvSpPr txBox="1"/>
              <p:nvPr/>
            </p:nvSpPr>
            <p:spPr>
              <a:xfrm>
                <a:off x="7393182" y="3777094"/>
                <a:ext cx="1449692" cy="4924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ar-AE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64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82" y="3777094"/>
                <a:ext cx="1449692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7" name="Line"/>
          <p:cNvSpPr/>
          <p:nvPr/>
        </p:nvSpPr>
        <p:spPr>
          <a:xfrm>
            <a:off x="6889401" y="3945179"/>
            <a:ext cx="39222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8" name="Equation"/>
              <p:cNvSpPr txBox="1"/>
              <p:nvPr/>
            </p:nvSpPr>
            <p:spPr>
              <a:xfrm>
                <a:off x="3303416" y="7134758"/>
                <a:ext cx="5478386" cy="5891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3000" dirty="0"/>
              </a:p>
            </p:txBody>
          </p:sp>
        </mc:Choice>
        <mc:Fallback xmlns="">
          <p:sp>
            <p:nvSpPr>
              <p:cNvPr id="6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416" y="7134758"/>
                <a:ext cx="5478386" cy="589175"/>
              </a:xfrm>
              <a:prstGeom prst="rect">
                <a:avLst/>
              </a:prstGeom>
              <a:blipFill rotWithShape="0">
                <a:blip r:embed="rId9"/>
                <a:stretch>
                  <a:fillRect l="-667" r="-8343" b="-463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9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  <p:sp>
        <p:nvSpPr>
          <p:cNvPr id="650" name="Rectangle"/>
          <p:cNvSpPr/>
          <p:nvPr/>
        </p:nvSpPr>
        <p:spPr>
          <a:xfrm>
            <a:off x="7747000" y="7130973"/>
            <a:ext cx="1677881" cy="940032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Dropout is a similar form of regularisation. It will randomly set the activations of neurons to 0.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7608193" cy="1773746"/>
          </a:xfrm>
          <a:prstGeom prst="rect">
            <a:avLst/>
          </a:prstGeom>
        </p:spPr>
        <p:txBody>
          <a:bodyPr/>
          <a:lstStyle/>
          <a:p>
            <a:r>
              <a:t>Dropout is a similar form of regularisation. It will </a:t>
            </a:r>
            <a:r>
              <a:rPr b="1"/>
              <a:t>randomly set</a:t>
            </a:r>
            <a:r>
              <a:t> the </a:t>
            </a:r>
            <a:r>
              <a:rPr b="1"/>
              <a:t>activations</a:t>
            </a:r>
            <a:r>
              <a:t> of neurons </a:t>
            </a:r>
            <a:r>
              <a:rPr b="1"/>
              <a:t>to</a:t>
            </a:r>
            <a:r>
              <a:t> </a:t>
            </a:r>
            <a:r>
              <a:rPr b="1"/>
              <a:t>0</a:t>
            </a:r>
            <a:r>
              <a:t>.</a:t>
            </a:r>
          </a:p>
        </p:txBody>
      </p:sp>
      <p:pic>
        <p:nvPicPr>
          <p:cNvPr id="654" name="dropout.png" descr="drop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3853" y="4616934"/>
            <a:ext cx="7958782" cy="3964144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Source:…"/>
          <p:cNvSpPr txBox="1"/>
          <p:nvPr/>
        </p:nvSpPr>
        <p:spPr>
          <a:xfrm>
            <a:off x="3397899" y="8976047"/>
            <a:ext cx="958720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Source:</a:t>
            </a:r>
          </a:p>
          <a:p>
            <a:pPr algn="l" defTabSz="457200">
              <a:lnSpc>
                <a:spcPts val="4200"/>
              </a:lnSpc>
              <a:defRPr sz="1818" b="0">
                <a:latin typeface="Helvetica"/>
                <a:ea typeface="Helvetica"/>
                <a:cs typeface="Helvetica"/>
                <a:sym typeface="Helvetica"/>
              </a:defRPr>
            </a:pPr>
            <a:r>
              <a:t>Srivastava et al., 2014, "Dropout: A Simple Way to Prevent Neural Networks from Overfitting"</a:t>
            </a:r>
          </a:p>
        </p:txBody>
      </p:sp>
      <p:sp>
        <p:nvSpPr>
          <p:cNvPr id="656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  <p:sp>
        <p:nvSpPr>
          <p:cNvPr id="657" name="Dropout"/>
          <p:cNvSpPr txBox="1"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Dropout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Drop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660" name="This reduces dependance on specific features thus making the network more robust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511800" cy="6286500"/>
          </a:xfrm>
          <a:prstGeom prst="rect">
            <a:avLst/>
          </a:prstGeom>
        </p:spPr>
        <p:txBody>
          <a:bodyPr/>
          <a:lstStyle/>
          <a:p>
            <a:pPr marL="288035" indent="-288035" defTabSz="490727">
              <a:spcBef>
                <a:spcPts val="2600"/>
              </a:spcBef>
              <a:defRPr sz="2351"/>
            </a:pPr>
            <a:r>
              <a:t>This </a:t>
            </a:r>
            <a:r>
              <a:rPr b="1"/>
              <a:t>reduces dependance on specific features</a:t>
            </a:r>
            <a:r>
              <a:t> thus making the network more robust.</a:t>
            </a:r>
          </a:p>
          <a:p>
            <a:pPr marL="288035" indent="-288035" defTabSz="490727">
              <a:spcBef>
                <a:spcPts val="2600"/>
              </a:spcBef>
              <a:defRPr sz="2351"/>
            </a:pPr>
            <a:r>
              <a:t>The fraction of neurons we set to 0 for each layer is a </a:t>
            </a:r>
            <a:r>
              <a:rPr b="1"/>
              <a:t>new hyperparameter</a:t>
            </a:r>
            <a:r>
              <a:t> which is also found by trial and error (usually between 0.5 and 0.2).</a:t>
            </a:r>
          </a:p>
          <a:p>
            <a:pPr marL="288035" indent="-288035" defTabSz="490727">
              <a:spcBef>
                <a:spcPts val="2600"/>
              </a:spcBef>
              <a:defRPr sz="2351"/>
            </a:pPr>
            <a:r>
              <a:t>We apply dropout after the activations.</a:t>
            </a:r>
          </a:p>
          <a:p>
            <a:pPr marL="288035" indent="-288035" defTabSz="490727">
              <a:spcBef>
                <a:spcPts val="2600"/>
              </a:spcBef>
              <a:defRPr sz="2351"/>
            </a:pPr>
            <a:r>
              <a:t>This has been shown to increase performance during test time. Note: during test time, no activations are dropped!</a:t>
            </a:r>
          </a:p>
        </p:txBody>
      </p:sp>
      <p:sp>
        <p:nvSpPr>
          <p:cNvPr id="661" name="Circle"/>
          <p:cNvSpPr/>
          <p:nvPr/>
        </p:nvSpPr>
        <p:spPr>
          <a:xfrm>
            <a:off x="10118052" y="3251126"/>
            <a:ext cx="474689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2" name="Equation"/>
              <p:cNvSpPr txBox="1"/>
              <p:nvPr/>
            </p:nvSpPr>
            <p:spPr>
              <a:xfrm>
                <a:off x="10221792" y="3287254"/>
                <a:ext cx="22229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6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792" y="3287254"/>
                <a:ext cx="222296" cy="210834"/>
              </a:xfrm>
              <a:prstGeom prst="rect">
                <a:avLst/>
              </a:prstGeom>
              <a:blipFill rotWithShape="0">
                <a:blip r:embed="rId2"/>
                <a:stretch>
                  <a:fillRect l="-36111" r="-66667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3" name="Line"/>
          <p:cNvSpPr/>
          <p:nvPr/>
        </p:nvSpPr>
        <p:spPr>
          <a:xfrm>
            <a:off x="8946797" y="3483292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4" name="Line"/>
          <p:cNvSpPr/>
          <p:nvPr/>
        </p:nvSpPr>
        <p:spPr>
          <a:xfrm flipV="1">
            <a:off x="9036345" y="3670703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5" name="Line"/>
          <p:cNvSpPr/>
          <p:nvPr/>
        </p:nvSpPr>
        <p:spPr>
          <a:xfrm>
            <a:off x="8909269" y="2695891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6" name="Circle"/>
          <p:cNvSpPr/>
          <p:nvPr/>
        </p:nvSpPr>
        <p:spPr>
          <a:xfrm>
            <a:off x="10129194" y="3980733"/>
            <a:ext cx="474688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7" name="Equation"/>
              <p:cNvSpPr txBox="1"/>
              <p:nvPr/>
            </p:nvSpPr>
            <p:spPr>
              <a:xfrm>
                <a:off x="10232933" y="4016862"/>
                <a:ext cx="24890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6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3" y="4016862"/>
                <a:ext cx="248906" cy="210834"/>
              </a:xfrm>
              <a:prstGeom prst="rect">
                <a:avLst/>
              </a:prstGeom>
              <a:blipFill rotWithShape="0">
                <a:blip r:embed="rId3"/>
                <a:stretch>
                  <a:fillRect l="-32500" r="-52500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8" name="Line"/>
          <p:cNvSpPr/>
          <p:nvPr/>
        </p:nvSpPr>
        <p:spPr>
          <a:xfrm>
            <a:off x="8957938" y="4212899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9" name="Line"/>
          <p:cNvSpPr/>
          <p:nvPr/>
        </p:nvSpPr>
        <p:spPr>
          <a:xfrm flipV="1">
            <a:off x="9047486" y="4400310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0" name="Line"/>
          <p:cNvSpPr/>
          <p:nvPr/>
        </p:nvSpPr>
        <p:spPr>
          <a:xfrm>
            <a:off x="8920410" y="3425499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1" name="Circle"/>
          <p:cNvSpPr/>
          <p:nvPr/>
        </p:nvSpPr>
        <p:spPr>
          <a:xfrm>
            <a:off x="10141894" y="4697855"/>
            <a:ext cx="474688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2" name="Equation"/>
              <p:cNvSpPr txBox="1"/>
              <p:nvPr/>
            </p:nvSpPr>
            <p:spPr>
              <a:xfrm>
                <a:off x="10245633" y="4733983"/>
                <a:ext cx="236352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6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633" y="4733983"/>
                <a:ext cx="236352" cy="213864"/>
              </a:xfrm>
              <a:prstGeom prst="rect">
                <a:avLst/>
              </a:prstGeom>
              <a:blipFill rotWithShape="0">
                <a:blip r:embed="rId4"/>
                <a:stretch>
                  <a:fillRect l="-34211" r="-60526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3" name="Line"/>
          <p:cNvSpPr/>
          <p:nvPr/>
        </p:nvSpPr>
        <p:spPr>
          <a:xfrm>
            <a:off x="8970638" y="4930021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4" name="Line"/>
          <p:cNvSpPr/>
          <p:nvPr/>
        </p:nvSpPr>
        <p:spPr>
          <a:xfrm flipV="1">
            <a:off x="9060186" y="5117432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5" name="Line"/>
          <p:cNvSpPr/>
          <p:nvPr/>
        </p:nvSpPr>
        <p:spPr>
          <a:xfrm>
            <a:off x="8933110" y="4142620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6" name="Set activation to 0"/>
          <p:cNvSpPr txBox="1"/>
          <p:nvPr/>
        </p:nvSpPr>
        <p:spPr>
          <a:xfrm>
            <a:off x="9040514" y="5745555"/>
            <a:ext cx="2375765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/>
            </a:lvl1pPr>
          </a:lstStyle>
          <a:p>
            <a:r>
              <a:t>Set activation to 0</a:t>
            </a:r>
          </a:p>
        </p:txBody>
      </p:sp>
      <p:sp>
        <p:nvSpPr>
          <p:cNvPr id="677" name="Circle"/>
          <p:cNvSpPr/>
          <p:nvPr/>
        </p:nvSpPr>
        <p:spPr>
          <a:xfrm>
            <a:off x="10270452" y="6801432"/>
            <a:ext cx="474689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8" name="Equation"/>
              <p:cNvSpPr txBox="1"/>
              <p:nvPr/>
            </p:nvSpPr>
            <p:spPr>
              <a:xfrm>
                <a:off x="10374192" y="6837561"/>
                <a:ext cx="22229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6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192" y="6837561"/>
                <a:ext cx="222296" cy="210834"/>
              </a:xfrm>
              <a:prstGeom prst="rect">
                <a:avLst/>
              </a:prstGeom>
              <a:blipFill rotWithShape="0">
                <a:blip r:embed="rId5"/>
                <a:stretch>
                  <a:fillRect l="-36111" r="-66667" b="-10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9" name="Line"/>
          <p:cNvSpPr/>
          <p:nvPr/>
        </p:nvSpPr>
        <p:spPr>
          <a:xfrm>
            <a:off x="9099197" y="7033598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0" name="Line"/>
          <p:cNvSpPr/>
          <p:nvPr/>
        </p:nvSpPr>
        <p:spPr>
          <a:xfrm flipV="1">
            <a:off x="9188745" y="7221009"/>
            <a:ext cx="1057163" cy="47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1" name="Line"/>
          <p:cNvSpPr/>
          <p:nvPr/>
        </p:nvSpPr>
        <p:spPr>
          <a:xfrm>
            <a:off x="9061669" y="6246198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2" name="Circle"/>
          <p:cNvSpPr/>
          <p:nvPr/>
        </p:nvSpPr>
        <p:spPr>
          <a:xfrm>
            <a:off x="10281594" y="7531040"/>
            <a:ext cx="474688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3" name="Equation"/>
              <p:cNvSpPr txBox="1"/>
              <p:nvPr/>
            </p:nvSpPr>
            <p:spPr>
              <a:xfrm>
                <a:off x="10385333" y="7567169"/>
                <a:ext cx="24890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6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333" y="7567169"/>
                <a:ext cx="248906" cy="210834"/>
              </a:xfrm>
              <a:prstGeom prst="rect">
                <a:avLst/>
              </a:prstGeom>
              <a:blipFill rotWithShape="0">
                <a:blip r:embed="rId6"/>
                <a:stretch>
                  <a:fillRect l="-32500" r="-52500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4" name="Line"/>
          <p:cNvSpPr/>
          <p:nvPr/>
        </p:nvSpPr>
        <p:spPr>
          <a:xfrm>
            <a:off x="9110338" y="7763205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9199886" y="7950617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6" name="Line"/>
          <p:cNvSpPr/>
          <p:nvPr/>
        </p:nvSpPr>
        <p:spPr>
          <a:xfrm>
            <a:off x="9072810" y="6975805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10294294" y="8248162"/>
            <a:ext cx="474688" cy="46433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8" name="Equation"/>
              <p:cNvSpPr txBox="1"/>
              <p:nvPr/>
            </p:nvSpPr>
            <p:spPr>
              <a:xfrm>
                <a:off x="10398033" y="8284290"/>
                <a:ext cx="236352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6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033" y="8284290"/>
                <a:ext cx="236352" cy="213864"/>
              </a:xfrm>
              <a:prstGeom prst="rect">
                <a:avLst/>
              </a:prstGeom>
              <a:blipFill rotWithShape="0">
                <a:blip r:embed="rId7"/>
                <a:stretch>
                  <a:fillRect l="-34211" r="-60526" b="-10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9" name="Line"/>
          <p:cNvSpPr/>
          <p:nvPr/>
        </p:nvSpPr>
        <p:spPr>
          <a:xfrm>
            <a:off x="9123038" y="8480328"/>
            <a:ext cx="1062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9212586" y="8667739"/>
            <a:ext cx="1057163" cy="470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1" name="Line"/>
          <p:cNvSpPr/>
          <p:nvPr/>
        </p:nvSpPr>
        <p:spPr>
          <a:xfrm>
            <a:off x="9085510" y="7692927"/>
            <a:ext cx="1143159" cy="6001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2" name="Line"/>
          <p:cNvSpPr/>
          <p:nvPr/>
        </p:nvSpPr>
        <p:spPr>
          <a:xfrm flipV="1">
            <a:off x="10303962" y="7588786"/>
            <a:ext cx="482128" cy="48212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3" name="Line"/>
          <p:cNvSpPr/>
          <p:nvPr/>
        </p:nvSpPr>
        <p:spPr>
          <a:xfrm>
            <a:off x="10251787" y="7596518"/>
            <a:ext cx="504450" cy="50445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4" name="Reducing overfitting"/>
          <p:cNvSpPr txBox="1"/>
          <p:nvPr/>
        </p:nvSpPr>
        <p:spPr>
          <a:xfrm>
            <a:off x="4734178" y="1790279"/>
            <a:ext cx="353644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Reducing overfitting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697" name="Use Adam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Use Adam.</a:t>
            </a:r>
          </a:p>
          <a:p>
            <a:r>
              <a:t>Normalise input.</a:t>
            </a:r>
          </a:p>
          <a:p>
            <a:r>
              <a:t>Apply BN before activations.</a:t>
            </a:r>
          </a:p>
          <a:p>
            <a:r>
              <a:t>Use L2 regularisation.</a:t>
            </a:r>
          </a:p>
          <a:p>
            <a:r>
              <a:t>Apply Dropout after activations.</a:t>
            </a:r>
          </a:p>
          <a:p>
            <a:r>
              <a:t>These techniques will make your loss function a lot noisier (higher variance), but we will perform better during test time.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Hands-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183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Hands-on</a:t>
            </a:r>
          </a:p>
        </p:txBody>
      </p:sp>
      <p:sp>
        <p:nvSpPr>
          <p:cNvPr id="700" name="Go to https://https://jupyter.lisa.surfsara.nl:8000/…"/>
          <p:cNvSpPr txBox="1">
            <a:spLocks noGrp="1"/>
          </p:cNvSpPr>
          <p:nvPr>
            <p:ph type="body" sz="half" idx="1"/>
          </p:nvPr>
        </p:nvSpPr>
        <p:spPr>
          <a:xfrm>
            <a:off x="952500" y="5291948"/>
            <a:ext cx="11099800" cy="35853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</a:pPr>
            <a:r>
              <a:rPr lang="pl-PL" dirty="0"/>
              <a:t>Go to </a:t>
            </a:r>
            <a:r>
              <a:rPr lang="pl-PL" dirty="0">
                <a:hlinkClick r:id="rId2"/>
              </a:rPr>
              <a:t>https://jupyter.lisa.surfsara.nl:8000/</a:t>
            </a:r>
            <a:endParaRPr lang="pl-PL" dirty="0"/>
          </a:p>
          <a:p>
            <a:pPr marL="0" indent="0" algn="ctr">
              <a:buSzTx/>
              <a:buNone/>
            </a:pPr>
            <a:r>
              <a:rPr lang="pl-PL" dirty="0"/>
              <a:t>Or </a:t>
            </a:r>
            <a:r>
              <a:rPr lang="pl-PL" u="sng" dirty="0">
                <a:hlinkClick r:id="rId3"/>
              </a:rPr>
              <a:t>https://dba.projects.sda.surfsara.nl/</a:t>
            </a:r>
          </a:p>
          <a:p>
            <a:pPr marL="0" indent="0" algn="ctr">
              <a:buSzTx/>
              <a:buNone/>
            </a:pPr>
            <a:r>
              <a:rPr dirty="0" smtClean="0"/>
              <a:t>Notebook</a:t>
            </a:r>
            <a:r>
              <a:rPr dirty="0"/>
              <a:t>: </a:t>
            </a:r>
            <a:r>
              <a:rPr dirty="0" smtClean="0">
                <a:latin typeface="Monaco"/>
                <a:ea typeface="Monaco"/>
                <a:cs typeface="Monaco"/>
                <a:sym typeface="Monaco"/>
              </a:rPr>
              <a:t>03b-regression-regularisation.ipynb</a:t>
            </a:r>
            <a:endParaRPr lang="en-US" dirty="0" smtClean="0">
              <a:latin typeface="Monaco"/>
              <a:ea typeface="Monaco"/>
              <a:cs typeface="Monaco"/>
              <a:sym typeface="Monaco"/>
            </a:endParaRPr>
          </a:p>
          <a:p>
            <a:pPr marL="0" indent="0" algn="ctr">
              <a:buSzTx/>
              <a:buNone/>
            </a:pPr>
            <a:r>
              <a:rPr lang="en-US" dirty="0" smtClean="0">
                <a:latin typeface="Monaco"/>
                <a:ea typeface="Monaco"/>
                <a:cs typeface="Monaco"/>
                <a:sym typeface="Monaco"/>
              </a:rPr>
              <a:t>16:45-17:30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701" name="jupyter.png" descr="jupy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289" y="1827392"/>
            <a:ext cx="2768223" cy="320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Notebook rec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 recap</a:t>
            </a:r>
          </a:p>
        </p:txBody>
      </p:sp>
      <p:sp>
        <p:nvSpPr>
          <p:cNvPr id="704" name="We were not really able to improve the baseline much, but made it converge faster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We were not really able to improve the baseline much, but made it converge faster.</a:t>
            </a:r>
          </a:p>
          <a:p>
            <a:r>
              <a:t>We saw that we really need to test if the regularisation technique is helping us.</a:t>
            </a:r>
          </a:p>
          <a:p>
            <a:pPr lvl="1"/>
            <a:r>
              <a:t>L2 regularisation was not very stable. Dropout was better.</a:t>
            </a:r>
          </a:p>
          <a:p>
            <a:r>
              <a:t>It depends on the task, architecture, ..., trial and error.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707" name="Machine learning tasks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Machine learning tasks</a:t>
            </a:r>
          </a:p>
          <a:p>
            <a:pPr lvl="1"/>
            <a:r>
              <a:t>Regression</a:t>
            </a:r>
          </a:p>
          <a:p>
            <a:pPr lvl="1"/>
            <a:r>
              <a:t>Binary classification</a:t>
            </a:r>
          </a:p>
          <a:p>
            <a:pPr lvl="1"/>
            <a:r>
              <a:t>Multi-class classification</a:t>
            </a:r>
          </a:p>
          <a:p>
            <a:r>
              <a:t>Improving networks</a:t>
            </a:r>
          </a:p>
          <a:p>
            <a:pPr lvl="1"/>
            <a:r>
              <a:t>Preventing overfitting = Regularisation, dropout</a:t>
            </a:r>
          </a:p>
          <a:p>
            <a:pPr lvl="1"/>
            <a:r>
              <a:t>Speeding up learning = Advanced optimisers, batch normalisation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rediction with a hidden lay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45904"/>
          </a:xfrm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6272"/>
            </a:lvl1pPr>
          </a:lstStyle>
          <a:p>
            <a:r>
              <a:rPr lang="en-US" sz="7200" dirty="0" smtClean="0"/>
              <a:t>Recap: 3-neuron network</a:t>
            </a:r>
            <a:endParaRPr sz="7200" dirty="0"/>
          </a:p>
        </p:txBody>
      </p:sp>
      <p:sp>
        <p:nvSpPr>
          <p:cNvPr id="522" name="Circle"/>
          <p:cNvSpPr/>
          <p:nvPr/>
        </p:nvSpPr>
        <p:spPr>
          <a:xfrm>
            <a:off x="3443782" y="3741553"/>
            <a:ext cx="1818511" cy="181851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3" name="Line"/>
          <p:cNvSpPr/>
          <p:nvPr/>
        </p:nvSpPr>
        <p:spPr>
          <a:xfrm>
            <a:off x="1779813" y="4553691"/>
            <a:ext cx="1166980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4" name="Line"/>
          <p:cNvSpPr/>
          <p:nvPr/>
        </p:nvSpPr>
        <p:spPr>
          <a:xfrm flipV="1">
            <a:off x="1800953" y="5342526"/>
            <a:ext cx="1419431" cy="1624910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Equation"/>
              <p:cNvSpPr txBox="1"/>
              <p:nvPr/>
            </p:nvSpPr>
            <p:spPr>
              <a:xfrm>
                <a:off x="2172321" y="4146977"/>
                <a:ext cx="381964" cy="2115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321" y="4146977"/>
                <a:ext cx="381964" cy="211528"/>
              </a:xfrm>
              <a:prstGeom prst="rect">
                <a:avLst/>
              </a:prstGeom>
              <a:blipFill rotWithShape="0">
                <a:blip r:embed="rId3"/>
                <a:stretch>
                  <a:fillRect l="-19048" r="-52381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Equation"/>
              <p:cNvSpPr txBox="1"/>
              <p:nvPr/>
            </p:nvSpPr>
            <p:spPr>
              <a:xfrm>
                <a:off x="1848403" y="5879191"/>
                <a:ext cx="397137" cy="21152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03" y="5879191"/>
                <a:ext cx="397137" cy="211529"/>
              </a:xfrm>
              <a:prstGeom prst="rect">
                <a:avLst/>
              </a:prstGeom>
              <a:blipFill rotWithShape="0">
                <a:blip r:embed="rId4"/>
                <a:stretch>
                  <a:fillRect l="-18462" r="-47692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Equation"/>
              <p:cNvSpPr txBox="1"/>
              <p:nvPr/>
            </p:nvSpPr>
            <p:spPr>
              <a:xfrm>
                <a:off x="3624285" y="4355787"/>
                <a:ext cx="1559145" cy="5836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85" y="4355787"/>
                <a:ext cx="1559145" cy="5836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Equation"/>
              <p:cNvSpPr txBox="1"/>
              <p:nvPr/>
            </p:nvSpPr>
            <p:spPr>
              <a:xfrm>
                <a:off x="6476544" y="2657031"/>
                <a:ext cx="192961" cy="2494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44" y="2657031"/>
                <a:ext cx="192961" cy="249433"/>
              </a:xfrm>
              <a:prstGeom prst="rect">
                <a:avLst/>
              </a:prstGeom>
              <a:blipFill rotWithShape="0">
                <a:blip r:embed="rId6"/>
                <a:stretch>
                  <a:fillRect l="-56250" r="-78125" b="-731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9" name="Line"/>
          <p:cNvSpPr/>
          <p:nvPr/>
        </p:nvSpPr>
        <p:spPr>
          <a:xfrm>
            <a:off x="4373266" y="3200727"/>
            <a:ext cx="1" cy="479776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35" name="Group"/>
          <p:cNvGrpSpPr/>
          <p:nvPr/>
        </p:nvGrpSpPr>
        <p:grpSpPr>
          <a:xfrm>
            <a:off x="6091567" y="3993152"/>
            <a:ext cx="1447278" cy="1447278"/>
            <a:chOff x="0" y="0"/>
            <a:chExt cx="1651300" cy="1651300"/>
          </a:xfrm>
        </p:grpSpPr>
        <p:sp>
          <p:nvSpPr>
            <p:cNvPr id="530" name="Line"/>
            <p:cNvSpPr/>
            <p:nvPr/>
          </p:nvSpPr>
          <p:spPr>
            <a:xfrm flipH="1" flipV="1">
              <a:off x="-1" y="825650"/>
              <a:ext cx="1651302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 flipH="1">
              <a:off x="825650" y="0"/>
              <a:ext cx="1" cy="165130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216896" y="1264555"/>
              <a:ext cx="624176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809085" y="389967"/>
              <a:ext cx="62417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 flipH="1">
              <a:off x="825650" y="384290"/>
              <a:ext cx="1" cy="88272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11614702" y="5454568"/>
            <a:ext cx="828832" cy="828833"/>
            <a:chOff x="0" y="0"/>
            <a:chExt cx="945671" cy="945671"/>
          </a:xfrm>
        </p:grpSpPr>
        <p:sp>
          <p:nvSpPr>
            <p:cNvPr id="536" name="Circle"/>
            <p:cNvSpPr/>
            <p:nvPr/>
          </p:nvSpPr>
          <p:spPr>
            <a:xfrm>
              <a:off x="0" y="0"/>
              <a:ext cx="945671" cy="945671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Equation"/>
                <p:cNvSpPr txBox="1"/>
                <p:nvPr/>
              </p:nvSpPr>
              <p:spPr>
                <a:xfrm>
                  <a:off x="342909" y="225803"/>
                  <a:ext cx="328808" cy="461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0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sz="3000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53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9" y="225803"/>
                  <a:ext cx="328808" cy="461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94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9" name="Line"/>
          <p:cNvSpPr/>
          <p:nvPr/>
        </p:nvSpPr>
        <p:spPr>
          <a:xfrm>
            <a:off x="5467183" y="4703605"/>
            <a:ext cx="419493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Line"/>
          <p:cNvSpPr/>
          <p:nvPr/>
        </p:nvSpPr>
        <p:spPr>
          <a:xfrm>
            <a:off x="11108833" y="5868983"/>
            <a:ext cx="419493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Circle"/>
          <p:cNvSpPr/>
          <p:nvPr/>
        </p:nvSpPr>
        <p:spPr>
          <a:xfrm>
            <a:off x="3464011" y="6213143"/>
            <a:ext cx="1818511" cy="181851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" name="Equation"/>
              <p:cNvSpPr txBox="1"/>
              <p:nvPr/>
            </p:nvSpPr>
            <p:spPr>
              <a:xfrm>
                <a:off x="3644514" y="6827378"/>
                <a:ext cx="1571071" cy="5836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0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14" y="6827378"/>
                <a:ext cx="1571071" cy="5836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" name="Circle"/>
          <p:cNvSpPr/>
          <p:nvPr/>
        </p:nvSpPr>
        <p:spPr>
          <a:xfrm>
            <a:off x="3983349" y="8598289"/>
            <a:ext cx="739376" cy="73937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Equation"/>
              <p:cNvSpPr txBox="1"/>
              <p:nvPr/>
            </p:nvSpPr>
            <p:spPr>
              <a:xfrm>
                <a:off x="4248971" y="8817861"/>
                <a:ext cx="208134" cy="2494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71" y="8817861"/>
                <a:ext cx="208134" cy="249433"/>
              </a:xfrm>
              <a:prstGeom prst="rect">
                <a:avLst/>
              </a:prstGeom>
              <a:blipFill rotWithShape="0">
                <a:blip r:embed="rId9"/>
                <a:stretch>
                  <a:fillRect l="-52941" r="-70588" b="-731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Line"/>
          <p:cNvSpPr/>
          <p:nvPr/>
        </p:nvSpPr>
        <p:spPr>
          <a:xfrm flipV="1">
            <a:off x="4353037" y="8075083"/>
            <a:ext cx="1" cy="479776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6" name="Circle"/>
          <p:cNvSpPr/>
          <p:nvPr/>
        </p:nvSpPr>
        <p:spPr>
          <a:xfrm>
            <a:off x="952500" y="4196770"/>
            <a:ext cx="739376" cy="73937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Equation"/>
              <p:cNvSpPr txBox="1"/>
              <p:nvPr/>
            </p:nvSpPr>
            <p:spPr>
              <a:xfrm>
                <a:off x="1226509" y="4372465"/>
                <a:ext cx="191358" cy="184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09" y="4372465"/>
                <a:ext cx="191358" cy="184785"/>
              </a:xfrm>
              <a:prstGeom prst="rect">
                <a:avLst/>
              </a:prstGeom>
              <a:blipFill rotWithShape="0">
                <a:blip r:embed="rId10"/>
                <a:stretch>
                  <a:fillRect l="-37500" r="-84375" b="-1290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8" name="Circle"/>
          <p:cNvSpPr/>
          <p:nvPr/>
        </p:nvSpPr>
        <p:spPr>
          <a:xfrm>
            <a:off x="952500" y="6615563"/>
            <a:ext cx="739376" cy="73937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Equation"/>
              <p:cNvSpPr txBox="1"/>
              <p:nvPr/>
            </p:nvSpPr>
            <p:spPr>
              <a:xfrm>
                <a:off x="1226509" y="6791258"/>
                <a:ext cx="213879" cy="184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09" y="6791258"/>
                <a:ext cx="213879" cy="184785"/>
              </a:xfrm>
              <a:prstGeom prst="rect">
                <a:avLst/>
              </a:prstGeom>
              <a:blipFill rotWithShape="0">
                <a:blip r:embed="rId11"/>
                <a:stretch>
                  <a:fillRect l="-34286" r="-71429" b="-1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Line"/>
          <p:cNvSpPr/>
          <p:nvPr/>
        </p:nvSpPr>
        <p:spPr>
          <a:xfrm>
            <a:off x="7743736" y="4706631"/>
            <a:ext cx="419493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1" name="Circle"/>
          <p:cNvSpPr/>
          <p:nvPr/>
        </p:nvSpPr>
        <p:spPr>
          <a:xfrm>
            <a:off x="8368119" y="4347103"/>
            <a:ext cx="739376" cy="73937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Equation"/>
              <p:cNvSpPr txBox="1"/>
              <p:nvPr/>
            </p:nvSpPr>
            <p:spPr>
              <a:xfrm>
                <a:off x="8652814" y="4524535"/>
                <a:ext cx="194832" cy="184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814" y="4524535"/>
                <a:ext cx="194832" cy="184785"/>
              </a:xfrm>
              <a:prstGeom prst="rect">
                <a:avLst/>
              </a:prstGeom>
              <a:blipFill rotWithShape="0">
                <a:blip r:embed="rId12"/>
                <a:stretch>
                  <a:fillRect l="-37500" r="-87500" b="-1290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5" name="Group"/>
          <p:cNvGrpSpPr/>
          <p:nvPr/>
        </p:nvGrpSpPr>
        <p:grpSpPr>
          <a:xfrm>
            <a:off x="9652857" y="5231073"/>
            <a:ext cx="1275820" cy="1275821"/>
            <a:chOff x="0" y="0"/>
            <a:chExt cx="1455671" cy="1455671"/>
          </a:xfrm>
        </p:grpSpPr>
        <p:sp>
          <p:nvSpPr>
            <p:cNvPr id="553" name="Circle"/>
            <p:cNvSpPr/>
            <p:nvPr/>
          </p:nvSpPr>
          <p:spPr>
            <a:xfrm>
              <a:off x="0" y="0"/>
              <a:ext cx="1455672" cy="145567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Equation"/>
                <p:cNvSpPr txBox="1"/>
                <p:nvPr/>
              </p:nvSpPr>
              <p:spPr>
                <a:xfrm>
                  <a:off x="290957" y="318774"/>
                  <a:ext cx="901405" cy="8181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limLow>
                              <m:limLowPr>
                                <m:ctrlP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lim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</m:e>
                          <m:lim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Upp>
                        <m:sSub>
                          <m:sSubPr>
                            <m:ctrlP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sz="240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57" y="318774"/>
                  <a:ext cx="901405" cy="818124"/>
                </a:xfrm>
                <a:prstGeom prst="rect">
                  <a:avLst/>
                </a:prstGeom>
                <a:blipFill>
                  <a:blip r:embed="rId13"/>
                  <a:stretch>
                    <a:fillRect l="-8333" r="-1111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6" name="Line"/>
          <p:cNvSpPr/>
          <p:nvPr/>
        </p:nvSpPr>
        <p:spPr>
          <a:xfrm>
            <a:off x="9154581" y="4953308"/>
            <a:ext cx="329358" cy="329357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Equation"/>
              <p:cNvSpPr txBox="1"/>
              <p:nvPr/>
            </p:nvSpPr>
            <p:spPr>
              <a:xfrm>
                <a:off x="9239616" y="4566458"/>
                <a:ext cx="239710" cy="184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616" y="4566458"/>
                <a:ext cx="239710" cy="184785"/>
              </a:xfrm>
              <a:prstGeom prst="rect">
                <a:avLst/>
              </a:prstGeom>
              <a:blipFill rotWithShape="0">
                <a:blip r:embed="rId14"/>
                <a:stretch>
                  <a:fillRect l="-33333" r="-71795" b="-1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8" name="Line"/>
          <p:cNvSpPr/>
          <p:nvPr/>
        </p:nvSpPr>
        <p:spPr>
          <a:xfrm>
            <a:off x="1848403" y="7122398"/>
            <a:ext cx="1166980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1792387" y="4844676"/>
            <a:ext cx="1419431" cy="1624910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Equation"/>
              <p:cNvSpPr txBox="1"/>
              <p:nvPr/>
            </p:nvSpPr>
            <p:spPr>
              <a:xfrm>
                <a:off x="1802281" y="5294249"/>
                <a:ext cx="381963" cy="21152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281" y="5294249"/>
                <a:ext cx="381963" cy="211529"/>
              </a:xfrm>
              <a:prstGeom prst="rect">
                <a:avLst/>
              </a:prstGeom>
              <a:blipFill rotWithShape="0">
                <a:blip r:embed="rId15"/>
                <a:stretch>
                  <a:fillRect l="-20968" r="-56452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Equation"/>
              <p:cNvSpPr txBox="1"/>
              <p:nvPr/>
            </p:nvSpPr>
            <p:spPr>
              <a:xfrm>
                <a:off x="2172321" y="7169874"/>
                <a:ext cx="397137" cy="21152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321" y="7169874"/>
                <a:ext cx="397137" cy="211529"/>
              </a:xfrm>
              <a:prstGeom prst="rect">
                <a:avLst/>
              </a:prstGeom>
              <a:blipFill rotWithShape="0">
                <a:blip r:embed="rId16"/>
                <a:stretch>
                  <a:fillRect l="-18462" r="-49231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Circle"/>
          <p:cNvSpPr/>
          <p:nvPr/>
        </p:nvSpPr>
        <p:spPr>
          <a:xfrm>
            <a:off x="4011164" y="2400301"/>
            <a:ext cx="739376" cy="73937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Equation"/>
              <p:cNvSpPr txBox="1"/>
              <p:nvPr/>
            </p:nvSpPr>
            <p:spPr>
              <a:xfrm>
                <a:off x="4276785" y="2619873"/>
                <a:ext cx="192961" cy="2494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85" y="2619873"/>
                <a:ext cx="192961" cy="249433"/>
              </a:xfrm>
              <a:prstGeom prst="rect">
                <a:avLst/>
              </a:prstGeom>
              <a:blipFill rotWithShape="0">
                <a:blip r:embed="rId17"/>
                <a:stretch>
                  <a:fillRect l="-58065" r="-83871" b="-731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9" name="Group"/>
          <p:cNvGrpSpPr/>
          <p:nvPr/>
        </p:nvGrpSpPr>
        <p:grpSpPr>
          <a:xfrm>
            <a:off x="6063431" y="6398759"/>
            <a:ext cx="1447279" cy="1447279"/>
            <a:chOff x="0" y="0"/>
            <a:chExt cx="1651300" cy="1651300"/>
          </a:xfrm>
        </p:grpSpPr>
        <p:sp>
          <p:nvSpPr>
            <p:cNvPr id="564" name="Line"/>
            <p:cNvSpPr/>
            <p:nvPr/>
          </p:nvSpPr>
          <p:spPr>
            <a:xfrm flipH="1" flipV="1">
              <a:off x="-1" y="825650"/>
              <a:ext cx="1651302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 flipH="1">
              <a:off x="825650" y="0"/>
              <a:ext cx="1" cy="165130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216896" y="1264555"/>
              <a:ext cx="624176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809085" y="389967"/>
              <a:ext cx="62417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825650" y="384290"/>
              <a:ext cx="1" cy="88272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70" name="Line"/>
          <p:cNvSpPr/>
          <p:nvPr/>
        </p:nvSpPr>
        <p:spPr>
          <a:xfrm>
            <a:off x="5439048" y="7109213"/>
            <a:ext cx="419493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1" name="Line"/>
          <p:cNvSpPr/>
          <p:nvPr/>
        </p:nvSpPr>
        <p:spPr>
          <a:xfrm>
            <a:off x="7715601" y="7132284"/>
            <a:ext cx="419493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2" name="Circle"/>
          <p:cNvSpPr/>
          <p:nvPr/>
        </p:nvSpPr>
        <p:spPr>
          <a:xfrm>
            <a:off x="8339984" y="6772755"/>
            <a:ext cx="739376" cy="73937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quation"/>
              <p:cNvSpPr txBox="1"/>
              <p:nvPr/>
            </p:nvSpPr>
            <p:spPr>
              <a:xfrm>
                <a:off x="8624679" y="6950188"/>
                <a:ext cx="218153" cy="184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679" y="6950188"/>
                <a:ext cx="218153" cy="184785"/>
              </a:xfrm>
              <a:prstGeom prst="rect">
                <a:avLst/>
              </a:prstGeom>
              <a:blipFill rotWithShape="0">
                <a:blip r:embed="rId18"/>
                <a:stretch>
                  <a:fillRect l="-36111" r="-69444" b="-1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4" name="Line"/>
          <p:cNvSpPr/>
          <p:nvPr/>
        </p:nvSpPr>
        <p:spPr>
          <a:xfrm flipV="1">
            <a:off x="9154581" y="6471992"/>
            <a:ext cx="329358" cy="329358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Equation"/>
              <p:cNvSpPr txBox="1"/>
              <p:nvPr/>
            </p:nvSpPr>
            <p:spPr>
              <a:xfrm>
                <a:off x="9229055" y="6708957"/>
                <a:ext cx="254884" cy="1847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055" y="6708957"/>
                <a:ext cx="254884" cy="184785"/>
              </a:xfrm>
              <a:prstGeom prst="rect">
                <a:avLst/>
              </a:prstGeom>
              <a:blipFill rotWithShape="0">
                <a:blip r:embed="rId19"/>
                <a:stretch>
                  <a:fillRect l="-30952" r="-61905" b="-1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1380" y="3139677"/>
            <a:ext cx="1027023" cy="4935405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246288" y="2235902"/>
            <a:ext cx="5908293" cy="7212898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00365" y="4524535"/>
            <a:ext cx="2934535" cy="290566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140" y="2643508"/>
            <a:ext cx="139781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Input </a:t>
            </a:r>
            <a:r>
              <a:rPr kumimoji="0" lang="nl-NL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layer</a:t>
            </a:r>
            <a:endParaRPr kumimoji="0" lang="nl-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62123" y="3974471"/>
            <a:ext cx="16110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Output </a:t>
            </a:r>
            <a:r>
              <a:rPr kumimoji="0" lang="nl-NL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layer</a:t>
            </a:r>
            <a:endParaRPr kumimoji="0" lang="nl-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22398" y="1797696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Hidden</a:t>
            </a:r>
            <a:r>
              <a:rPr kumimoji="0" lang="nl-NL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nl-NL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layer</a:t>
            </a:r>
            <a:endParaRPr kumimoji="0" lang="nl-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673956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rediction with a hidden lay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45904"/>
          </a:xfrm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6272"/>
            </a:lvl1pPr>
          </a:lstStyle>
          <a:p>
            <a:r>
              <a:rPr lang="en-US" sz="7200" dirty="0" smtClean="0"/>
              <a:t>Recap: X-or problem</a:t>
            </a:r>
            <a:endParaRPr sz="7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78" b="7778"/>
          <a:stretch/>
        </p:blipFill>
        <p:spPr>
          <a:xfrm>
            <a:off x="1397000" y="5765800"/>
            <a:ext cx="4330700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555" b="8519"/>
          <a:stretch/>
        </p:blipFill>
        <p:spPr>
          <a:xfrm>
            <a:off x="6946900" y="5791200"/>
            <a:ext cx="4318000" cy="3136900"/>
          </a:xfrm>
          <a:prstGeom prst="rect">
            <a:avLst/>
          </a:prstGeom>
        </p:spPr>
      </p:pic>
      <p:sp>
        <p:nvSpPr>
          <p:cNvPr id="68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095500"/>
            <a:ext cx="10312400" cy="2768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Inputs not linearly separable</a:t>
            </a:r>
          </a:p>
          <a:p>
            <a:r>
              <a:rPr lang="en-US" dirty="0" smtClean="0"/>
              <a:t>Activations after 1 hidden layer </a:t>
            </a:r>
            <a:r>
              <a:rPr lang="en-US" i="1" dirty="0" smtClean="0"/>
              <a:t>are</a:t>
            </a:r>
            <a:r>
              <a:rPr lang="en-US" dirty="0" smtClean="0"/>
              <a:t> linearly separable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22861" y="5156496"/>
            <a:ext cx="1697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X-or </a:t>
            </a:r>
            <a:r>
              <a:rPr kumimoji="0" lang="nl-NL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endParaRPr kumimoji="0" lang="nl-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579117" y="5002607"/>
            <a:ext cx="218008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Activations</a:t>
            </a:r>
            <a:r>
              <a:rPr kumimoji="0" lang="nl-NL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nl-NL" sz="20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kumimoji="0" lang="nl-NL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kumimoji="0" lang="nl-NL" sz="20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hidden</a:t>
            </a:r>
            <a:r>
              <a:rPr kumimoji="0" lang="nl-NL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nl-NL" sz="20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layer</a:t>
            </a:r>
            <a:endParaRPr kumimoji="0" lang="nl-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48647" y="8908452"/>
            <a:ext cx="3254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kumimoji="0" lang="nl-NL" sz="2000" b="0" i="0" u="none" strike="noStrike" cap="none" spc="0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kumimoji="0" lang="nl-NL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29365" y="6949281"/>
            <a:ext cx="3254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kumimoji="0" lang="nl-NL" sz="2000" b="0" i="0" u="none" strike="noStrike" cap="none" spc="0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kumimoji="0" lang="nl-NL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753233" y="8908452"/>
            <a:ext cx="339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kumimoji="0" lang="nl-NL" sz="2000" b="0" i="0" u="none" strike="noStrike" cap="none" spc="0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kumimoji="0" lang="nl-NL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33951" y="6949281"/>
            <a:ext cx="339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kumimoji="0" lang="nl-NL" sz="2000" b="0" i="0" u="none" strike="noStrike" cap="none" spc="0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kumimoji="0" lang="nl-NL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3838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ap / 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Recap</a:t>
            </a:r>
            <a:r>
              <a:rPr lang="en-US" dirty="0" smtClean="0"/>
              <a:t>: loss function</a:t>
            </a:r>
            <a:endParaRPr dirty="0"/>
          </a:p>
        </p:txBody>
      </p:sp>
      <p:sp>
        <p:nvSpPr>
          <p:cNvPr id="129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755900"/>
            <a:ext cx="11099800" cy="6121400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en-US" dirty="0" smtClean="0"/>
              <a:t>Training a neural network is finding the set of weights that minimize the loss function</a:t>
            </a:r>
          </a:p>
          <a:p>
            <a:r>
              <a:rPr lang="en-US" dirty="0" smtClean="0"/>
              <a:t>Compute gradient (= steepest descent)</a:t>
            </a:r>
          </a:p>
          <a:p>
            <a:r>
              <a:rPr lang="en-US" dirty="0" smtClean="0"/>
              <a:t>Take step towards gradient</a:t>
            </a:r>
          </a:p>
          <a:p>
            <a:r>
              <a:rPr lang="en-US" dirty="0" smtClean="0"/>
              <a:t>Iterate</a:t>
            </a:r>
            <a:endParaRPr dirty="0" smtClean="0"/>
          </a:p>
        </p:txBody>
      </p:sp>
      <p:pic>
        <p:nvPicPr>
          <p:cNvPr id="130" name="loss_surface.png" descr="loss_surfac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8093" t="6835" r="6654" b="2038"/>
          <a:stretch/>
        </p:blipFill>
        <p:spPr>
          <a:xfrm>
            <a:off x="6604000" y="4787900"/>
            <a:ext cx="6019800" cy="482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7569479" y="8809831"/>
            <a:ext cx="39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kumimoji="0" lang="nl-NL" sz="2000" b="0" i="0" u="none" strike="noStrike" cap="none" spc="0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kumimoji="0" lang="nl-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5479" y="9015015"/>
            <a:ext cx="39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kumimoji="0" lang="nl-NL" sz="2000" b="0" i="0" u="none" strike="noStrike" cap="none" spc="0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kumimoji="0" lang="nl-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9593" y="6473031"/>
            <a:ext cx="64440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kumimoji="0" lang="nl-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Oval 1"/>
          <p:cNvSpPr/>
          <p:nvPr/>
        </p:nvSpPr>
        <p:spPr>
          <a:xfrm>
            <a:off x="10185400" y="5816600"/>
            <a:ext cx="114300" cy="1143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Down Arrow 7"/>
          <p:cNvSpPr/>
          <p:nvPr/>
        </p:nvSpPr>
        <p:spPr>
          <a:xfrm rot="1302423">
            <a:off x="9895526" y="5978975"/>
            <a:ext cx="389350" cy="674866"/>
          </a:xfrm>
          <a:prstGeom prst="downArrow">
            <a:avLst>
              <a:gd name="adj1" fmla="val 21596"/>
              <a:gd name="adj2" fmla="val 37692"/>
            </a:avLst>
          </a:prstGeom>
          <a:solidFill>
            <a:srgbClr val="FF0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8582" y="4362846"/>
            <a:ext cx="108523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Gradient</a:t>
            </a:r>
            <a:endParaRPr kumimoji="0" lang="nl-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9258300" y="4766865"/>
            <a:ext cx="831901" cy="154954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9882117" y="3914478"/>
            <a:ext cx="102752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Current</a:t>
            </a:r>
            <a:r>
              <a:rPr kumimoji="0" lang="nl-NL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weights</a:t>
            </a:r>
            <a:endParaRPr kumimoji="0" lang="nl-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265675" y="4710510"/>
            <a:ext cx="77858" cy="108069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ap / 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Recap</a:t>
            </a:r>
            <a:r>
              <a:rPr lang="en-US" dirty="0" smtClean="0"/>
              <a:t>: gradient update</a:t>
            </a:r>
            <a:endParaRPr dirty="0"/>
          </a:p>
        </p:txBody>
      </p:sp>
      <p:sp>
        <p:nvSpPr>
          <p:cNvPr id="129" name="How to train a neural network.…"/>
          <p:cNvSpPr txBox="1">
            <a:spLocks noGrp="1"/>
          </p:cNvSpPr>
          <p:nvPr>
            <p:ph type="body" sz="quarter" idx="1"/>
          </p:nvPr>
        </p:nvSpPr>
        <p:spPr>
          <a:xfrm>
            <a:off x="952500" y="2755900"/>
            <a:ext cx="11099800" cy="6121400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en-US" dirty="0" smtClean="0"/>
              <a:t>Gradient can be computed on subset (= mini-batch) of whole dataset</a:t>
            </a:r>
          </a:p>
          <a:p>
            <a:r>
              <a:rPr lang="en-US" dirty="0" smtClean="0"/>
              <a:t>Faster iterations</a:t>
            </a:r>
          </a:p>
          <a:p>
            <a:r>
              <a:rPr lang="en-US" dirty="0" smtClean="0"/>
              <a:t>More ‘noisy’ estimate of the true gradient</a:t>
            </a:r>
            <a:endParaRPr dirty="0" smtClean="0"/>
          </a:p>
        </p:txBody>
      </p:sp>
      <p:pic>
        <p:nvPicPr>
          <p:cNvPr id="14" name="gradient_descents.png" descr="gradient_desce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9" y="5176928"/>
            <a:ext cx="9029701" cy="44750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91013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2628</Words>
  <Application>Microsoft Office PowerPoint</Application>
  <PresentationFormat>Custom</PresentationFormat>
  <Paragraphs>570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Cambria Math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Monaco</vt:lpstr>
      <vt:lpstr>White</vt:lpstr>
      <vt:lpstr>Deep learning</vt:lpstr>
      <vt:lpstr>Today’s program</vt:lpstr>
      <vt:lpstr>Today’s program</vt:lpstr>
      <vt:lpstr>Recap: deep learning</vt:lpstr>
      <vt:lpstr>Recap: single neuron</vt:lpstr>
      <vt:lpstr>Recap: 3-neuron network</vt:lpstr>
      <vt:lpstr>Recap: X-or problem</vt:lpstr>
      <vt:lpstr>Recap: loss function</vt:lpstr>
      <vt:lpstr>Recap: gradient update</vt:lpstr>
      <vt:lpstr>Recap: dataset splits</vt:lpstr>
      <vt:lpstr>Recap: overfitting</vt:lpstr>
      <vt:lpstr>Regression</vt:lpstr>
      <vt:lpstr>Regression</vt:lpstr>
      <vt:lpstr>Regression</vt:lpstr>
      <vt:lpstr>Regression</vt:lpstr>
      <vt:lpstr>Regression</vt:lpstr>
      <vt:lpstr>Regression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Summary</vt:lpstr>
      <vt:lpstr>Hands-on</vt:lpstr>
      <vt:lpstr>Today’s program</vt:lpstr>
      <vt:lpstr>Improving networks</vt:lpstr>
      <vt:lpstr>Optimisers</vt:lpstr>
      <vt:lpstr>Optimisers</vt:lpstr>
      <vt:lpstr>Optimisers</vt:lpstr>
      <vt:lpstr>Input normalisation</vt:lpstr>
      <vt:lpstr>Input normalisation</vt:lpstr>
      <vt:lpstr>Batch normalisation (BN)</vt:lpstr>
      <vt:lpstr>PowerPoint Presentation</vt:lpstr>
      <vt:lpstr>Batch normalisation (BN)</vt:lpstr>
      <vt:lpstr>Batch normalisation (BN)</vt:lpstr>
      <vt:lpstr>Batch normalisation</vt:lpstr>
      <vt:lpstr>Regularisation</vt:lpstr>
      <vt:lpstr>L2 Regularisation</vt:lpstr>
      <vt:lpstr>L2 Regularisation</vt:lpstr>
      <vt:lpstr>L2 Regularisation</vt:lpstr>
      <vt:lpstr>L2 Regularisation</vt:lpstr>
      <vt:lpstr>L2 Regularisation</vt:lpstr>
      <vt:lpstr>PowerPoint Presentation</vt:lpstr>
      <vt:lpstr>Dropout</vt:lpstr>
      <vt:lpstr>Summary</vt:lpstr>
      <vt:lpstr>Hands-on</vt:lpstr>
      <vt:lpstr>Notebook recap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Caspar</dc:creator>
  <cp:lastModifiedBy>Caspar</cp:lastModifiedBy>
  <cp:revision>49</cp:revision>
  <dcterms:modified xsi:type="dcterms:W3CDTF">2019-11-05T20:57:19Z</dcterms:modified>
</cp:coreProperties>
</file>